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png"/>
  <Override PartName="/ppt/notesSlides/notesSlide3.xml" ContentType="application/vnd.openxmlformats-officedocument.presentationml.notesSlide+xml"/>
  <Override PartName="/ppt/media/image20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0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0.xml" ContentType="application/vnd.openxmlformats-officedocument.presentationml.slide+xml"/>
  <Override PartName="/ppt/slides/slide90.xml" ContentType="application/vnd.openxmlformats-officedocument.presentationml.slide+xml"/>
  <Override PartName="/ppt/slides/slide130.xml" ContentType="application/vnd.openxmlformats-officedocument.presentationml.slide+xml"/>
  <Override PartName="/ppt/media/image23.jpg" ContentType="image/png"/>
  <Override PartName="/ppt/notesSlides/notesSlide60.xml" ContentType="application/vnd.openxmlformats-officedocument.presentationml.notesSlide+xml"/>
  <Override PartName="/ppt/slideLayouts/slideLayout80.xml" ContentType="application/vnd.openxmlformats-officedocument.presentationml.slideLayout+xml"/>
  <Override PartName="/ppt/notesSlides/notesSlide9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65" r:id="rId2"/>
    <p:sldMasterId id="2147483801" r:id="rId3"/>
    <p:sldMasterId id="2147483910" r:id="rId4"/>
  </p:sldMasterIdLst>
  <p:notesMasterIdLst>
    <p:notesMasterId r:id="rId27"/>
  </p:notesMasterIdLst>
  <p:sldIdLst>
    <p:sldId id="387" r:id="rId5"/>
    <p:sldId id="486" r:id="rId6"/>
    <p:sldId id="388" r:id="rId7"/>
    <p:sldId id="383" r:id="rId8"/>
    <p:sldId id="384" r:id="rId9"/>
    <p:sldId id="378" r:id="rId10"/>
    <p:sldId id="379" r:id="rId11"/>
    <p:sldId id="474" r:id="rId12"/>
    <p:sldId id="489" r:id="rId13"/>
    <p:sldId id="475" r:id="rId14"/>
    <p:sldId id="476" r:id="rId15"/>
    <p:sldId id="477" r:id="rId16"/>
    <p:sldId id="488" r:id="rId17"/>
    <p:sldId id="420" r:id="rId18"/>
    <p:sldId id="430" r:id="rId19"/>
    <p:sldId id="424" r:id="rId20"/>
    <p:sldId id="425" r:id="rId21"/>
    <p:sldId id="426" r:id="rId22"/>
    <p:sldId id="427" r:id="rId23"/>
    <p:sldId id="490" r:id="rId24"/>
    <p:sldId id="491" r:id="rId25"/>
    <p:sldId id="492" r:id="rId26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79C94-3698-4522-AED1-1A45199482F0}">
          <p14:sldIdLst>
            <p14:sldId id="387"/>
            <p14:sldId id="486"/>
            <p14:sldId id="388"/>
            <p14:sldId id="383"/>
            <p14:sldId id="384"/>
            <p14:sldId id="378"/>
            <p14:sldId id="379"/>
            <p14:sldId id="474"/>
            <p14:sldId id="489"/>
            <p14:sldId id="475"/>
            <p14:sldId id="476"/>
            <p14:sldId id="477"/>
            <p14:sldId id="488"/>
            <p14:sldId id="420"/>
            <p14:sldId id="430"/>
            <p14:sldId id="424"/>
            <p14:sldId id="425"/>
            <p14:sldId id="426"/>
            <p14:sldId id="427"/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CC00FF"/>
    <a:srgbClr val="FBCB0A"/>
    <a:srgbClr val="37E2D5"/>
    <a:srgbClr val="66FF33"/>
    <a:srgbClr val="FF9933"/>
    <a:srgbClr val="FF9900"/>
    <a:srgbClr val="C70A80"/>
    <a:srgbClr val="590696"/>
    <a:srgbClr val="00F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89214" autoAdjust="0"/>
  </p:normalViewPr>
  <p:slideViewPr>
    <p:cSldViewPr snapToGrid="0" snapToObjects="1">
      <p:cViewPr varScale="1">
        <p:scale>
          <a:sx n="58" d="100"/>
          <a:sy n="58" d="100"/>
        </p:scale>
        <p:origin x="764" y="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23/06/2025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212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26948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017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71184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8783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PK" smtClean="0"/>
              <a:t>19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04236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PK" smtClean="0"/>
              <a:t>20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2302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21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1953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2116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0521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5403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5378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976278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2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00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41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71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2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55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529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3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24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0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4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23/06/2025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197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3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8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59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1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89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41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222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11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93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635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9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86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3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23/06/2025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867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045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634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757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0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552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904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76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71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61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1550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90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197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323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1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217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28-Dec-2023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1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23/06/2025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92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66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rPr lang="en-US" smtClean="0"/>
              <a:t>6/23/2025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5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rammar.yourdictionary.com/punctuation/how/how-to-use-quotation-marks.html" TargetMode="External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49.png"/><Relationship Id="rId18" Type="http://schemas.openxmlformats.org/officeDocument/2006/relationships/image" Target="../media/image370.png"/><Relationship Id="rId3" Type="http://schemas.openxmlformats.org/officeDocument/2006/relationships/image" Target="../media/image46.jpg"/><Relationship Id="rId7" Type="http://schemas.openxmlformats.org/officeDocument/2006/relationships/image" Target="../media/image47.png"/><Relationship Id="rId12" Type="http://schemas.openxmlformats.org/officeDocument/2006/relationships/image" Target="../media/image360.png"/><Relationship Id="rId17" Type="http://schemas.openxmlformats.org/officeDocument/2006/relationships/slide" Target="slide19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32.xml"/><Relationship Id="rId6" Type="http://schemas.openxmlformats.org/officeDocument/2006/relationships/slide" Target="slide8.xml"/><Relationship Id="rId11" Type="http://schemas.openxmlformats.org/officeDocument/2006/relationships/slide" Target="slide17.xml"/><Relationship Id="rId5" Type="http://schemas.openxmlformats.org/officeDocument/2006/relationships/image" Target="../media/image19.svg"/><Relationship Id="rId15" Type="http://schemas.openxmlformats.org/officeDocument/2006/relationships/image" Target="../media/image371.png"/><Relationship Id="rId10" Type="http://schemas.openxmlformats.org/officeDocument/2006/relationships/image" Target="../media/image48.png"/><Relationship Id="rId19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390.png"/><Relationship Id="rId1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400.png"/><Relationship Id="rId18" Type="http://schemas.openxmlformats.org/officeDocument/2006/relationships/slide" Target="slide19.xml"/><Relationship Id="rId3" Type="http://schemas.openxmlformats.org/officeDocument/2006/relationships/image" Target="../media/image53.jpg"/><Relationship Id="rId7" Type="http://schemas.openxmlformats.org/officeDocument/2006/relationships/image" Target="../media/image19.svg"/><Relationship Id="rId12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11" Type="http://schemas.openxmlformats.org/officeDocument/2006/relationships/image" Target="../media/image340.png"/><Relationship Id="rId5" Type="http://schemas.openxmlformats.org/officeDocument/2006/relationships/image" Target="../media/image28.svg"/><Relationship Id="rId15" Type="http://schemas.openxmlformats.org/officeDocument/2006/relationships/slide" Target="slide18.xml"/><Relationship Id="rId10" Type="http://schemas.openxmlformats.org/officeDocument/2006/relationships/slide" Target="slide16.xml"/><Relationship Id="rId19" Type="http://schemas.openxmlformats.org/officeDocument/2006/relationships/image" Target="../media/image370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12" Type="http://schemas.openxmlformats.org/officeDocument/2006/relationships/image" Target="../media/image220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80.xml"/><Relationship Id="rId5" Type="http://schemas.openxmlformats.org/officeDocument/2006/relationships/slide" Target="slide6.xml"/><Relationship Id="rId15" Type="http://schemas.openxmlformats.org/officeDocument/2006/relationships/image" Target="../media/image230.png"/><Relationship Id="rId10" Type="http://schemas.openxmlformats.org/officeDocument/2006/relationships/image" Target="../media/image15.png"/><Relationship Id="rId19" Type="http://schemas.openxmlformats.org/officeDocument/2006/relationships/image" Target="../media/image19.svg"/><Relationship Id="rId4" Type="http://schemas.openxmlformats.org/officeDocument/2006/relationships/image" Target="../media/image12.png"/><Relationship Id="rId9" Type="http://schemas.openxmlformats.org/officeDocument/2006/relationships/image" Target="../media/image200.png"/><Relationship Id="rId14" Type="http://schemas.openxmlformats.org/officeDocument/2006/relationships/slide" Target="slide9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6.png"/><Relationship Id="rId18" Type="http://schemas.openxmlformats.org/officeDocument/2006/relationships/image" Target="../media/image240.png"/><Relationship Id="rId3" Type="http://schemas.openxmlformats.org/officeDocument/2006/relationships/image" Target="../media/image20.jpg"/><Relationship Id="rId7" Type="http://schemas.openxmlformats.org/officeDocument/2006/relationships/image" Target="../media/image13.png"/><Relationship Id="rId12" Type="http://schemas.openxmlformats.org/officeDocument/2006/relationships/image" Target="../media/image220.png"/><Relationship Id="rId17" Type="http://schemas.openxmlformats.org/officeDocument/2006/relationships/slide" Target="slide130.xml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slide" Target="slide80.xml"/><Relationship Id="rId5" Type="http://schemas.openxmlformats.org/officeDocument/2006/relationships/slide" Target="slide6.xml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00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5.png"/><Relationship Id="rId18" Type="http://schemas.openxmlformats.org/officeDocument/2006/relationships/image" Target="../media/image262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1.png"/><Relationship Id="rId17" Type="http://schemas.openxmlformats.org/officeDocument/2006/relationships/slide" Target="slide1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4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image" Target="../media/image19.svg"/><Relationship Id="rId15" Type="http://schemas.openxmlformats.org/officeDocument/2006/relationships/image" Target="../media/image361.png"/><Relationship Id="rId10" Type="http://schemas.openxmlformats.org/officeDocument/2006/relationships/image" Target="../media/image24.png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51.png"/><Relationship Id="rId14" Type="http://schemas.openxmlformats.org/officeDocument/2006/relationships/slide" Target="slide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1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8.svg"/><Relationship Id="rId12" Type="http://schemas.openxmlformats.org/officeDocument/2006/relationships/image" Target="../media/image24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7.xml"/><Relationship Id="rId16" Type="http://schemas.openxmlformats.org/officeDocument/2006/relationships/slide" Target="slide12.xml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251.png"/><Relationship Id="rId5" Type="http://schemas.openxmlformats.org/officeDocument/2006/relationships/image" Target="../media/image31.svg"/><Relationship Id="rId15" Type="http://schemas.openxmlformats.org/officeDocument/2006/relationships/image" Target="../media/image25.png"/><Relationship Id="rId10" Type="http://schemas.openxmlformats.org/officeDocument/2006/relationships/slide" Target="slide10.xml"/><Relationship Id="rId19" Type="http://schemas.openxmlformats.org/officeDocument/2006/relationships/slide" Target="slide13.xml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29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1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9370F0-0863-9D3E-5EDB-D15B26A0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4" y="743320"/>
            <a:ext cx="7994739" cy="842726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Use case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33251-4CD1-443C-BB36-79269E3DF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64907" b="63694"/>
          <a:stretch/>
        </p:blipFill>
        <p:spPr>
          <a:xfrm>
            <a:off x="503646" y="1827193"/>
            <a:ext cx="5505018" cy="32036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FCCA9-578C-4B40-9964-793AE9D6B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235" b="44578"/>
          <a:stretch/>
        </p:blipFill>
        <p:spPr>
          <a:xfrm>
            <a:off x="6345176" y="1409776"/>
            <a:ext cx="5343178" cy="42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8E0ED7-A8DB-4EDC-A90E-F45027A29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7" r="37470" b="50000"/>
          <a:stretch/>
        </p:blipFill>
        <p:spPr>
          <a:xfrm>
            <a:off x="0" y="0"/>
            <a:ext cx="6909781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1E37A-CE37-4D6A-96ED-4D331161C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91" t="3230" r="37470" b="43132"/>
          <a:stretch/>
        </p:blipFill>
        <p:spPr>
          <a:xfrm>
            <a:off x="5459831" y="2962190"/>
            <a:ext cx="6732169" cy="38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6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22FD8-80A1-423C-9591-C22CD9263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4" t="4658" r="58795" b="70924"/>
          <a:stretch/>
        </p:blipFill>
        <p:spPr>
          <a:xfrm>
            <a:off x="127152" y="290087"/>
            <a:ext cx="4087258" cy="18545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632019-2056-4D04-986E-2FE271878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7" t="5462" r="31687" b="36385"/>
          <a:stretch/>
        </p:blipFill>
        <p:spPr>
          <a:xfrm>
            <a:off x="2442071" y="2436587"/>
            <a:ext cx="6712945" cy="42558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6990F4-8DD8-48E3-A7D7-C078DDC1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651"/>
          <a:stretch/>
        </p:blipFill>
        <p:spPr>
          <a:xfrm>
            <a:off x="9323023" y="1000125"/>
            <a:ext cx="1498294" cy="48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9FF485-5417-42E5-A459-662E3C93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3961"/>
          <a:stretch/>
        </p:blipFill>
        <p:spPr>
          <a:xfrm>
            <a:off x="5414361" y="277155"/>
            <a:ext cx="1797453" cy="630369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512DC-FD18-437D-83A6-F6DF8CBD0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9" r="32681"/>
          <a:stretch/>
        </p:blipFill>
        <p:spPr>
          <a:xfrm>
            <a:off x="73447" y="277155"/>
            <a:ext cx="5263796" cy="5925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C5039-697A-4E9E-AAAE-067A94CF3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88" t="4042" r="33042" b="36384"/>
          <a:stretch/>
        </p:blipFill>
        <p:spPr>
          <a:xfrm>
            <a:off x="7376217" y="277155"/>
            <a:ext cx="4742335" cy="31802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A41BCB-10AE-437C-B2FC-E9C02B34E6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29" t="4041" r="31688" b="33333"/>
          <a:stretch/>
        </p:blipFill>
        <p:spPr>
          <a:xfrm>
            <a:off x="7411099" y="3580482"/>
            <a:ext cx="4724894" cy="32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820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C3B04B7-7332-73C0-C07C-CD16CD89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5" y="81117"/>
            <a:ext cx="2920182" cy="1056968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+mn-lt"/>
              </a:rPr>
              <a:t>10)  Hyphen - :</a:t>
            </a:r>
            <a:br>
              <a:rPr lang="en-US" altLang="en-US" sz="2800" b="1" dirty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3F288E-7639-1E45-5088-DA5BD2C1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559773"/>
            <a:ext cx="11926530" cy="6298225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A hyphen is used to join two or more words together into a compound term and is not separated by spaces. </a:t>
            </a:r>
          </a:p>
          <a:p>
            <a:pPr marL="0" indent="0" algn="just" eaLnBrk="1" hangingPunct="1"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Example:  part-time, back-to-back, well-known.</a:t>
            </a:r>
            <a:endParaRPr lang="en-US" altLang="en-US" sz="2000" b="1" dirty="0">
              <a:latin typeface="Times New Roman" panose="02020603050405020304" pitchFamily="18" charset="0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r>
              <a:rPr lang="en-US" altLang="en-US" sz="2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ea typeface="+mj-ea"/>
                <a:cs typeface="+mj-cs"/>
              </a:rPr>
              <a:t>11) Dash -- :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A dash is used to separate words into statements. There are two common types of dashes: </a:t>
            </a:r>
            <a:r>
              <a:rPr lang="en-US" sz="2400" dirty="0" err="1">
                <a:latin typeface="Helvetica Neue"/>
              </a:rPr>
              <a:t>en</a:t>
            </a:r>
            <a:r>
              <a:rPr lang="en-US" sz="2400" dirty="0">
                <a:latin typeface="Helvetica Neue"/>
              </a:rPr>
              <a:t> dash and </a:t>
            </a:r>
            <a:r>
              <a:rPr lang="en-US" sz="2400" dirty="0" err="1">
                <a:latin typeface="Helvetica Neue"/>
              </a:rPr>
              <a:t>em</a:t>
            </a:r>
            <a:r>
              <a:rPr lang="en-US" sz="2400" dirty="0">
                <a:latin typeface="Helvetica Neue"/>
              </a:rPr>
              <a:t> dash.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2400" dirty="0" err="1">
                <a:latin typeface="Helvetica Neue"/>
              </a:rPr>
              <a:t>En</a:t>
            </a:r>
            <a:r>
              <a:rPr lang="en-US" altLang="en-US" sz="2400" dirty="0">
                <a:latin typeface="Helvetica Neue"/>
              </a:rPr>
              <a:t> dash: </a:t>
            </a:r>
            <a:r>
              <a:rPr lang="en-US" altLang="en-US" sz="2400" dirty="0" err="1">
                <a:latin typeface="Helvetica Neue"/>
              </a:rPr>
              <a:t>E</a:t>
            </a:r>
            <a:r>
              <a:rPr lang="en-US" sz="2400" dirty="0" err="1">
                <a:latin typeface="Helvetica Neue"/>
              </a:rPr>
              <a:t>n</a:t>
            </a:r>
            <a:r>
              <a:rPr lang="en-US" sz="2400" dirty="0">
                <a:latin typeface="Helvetica Neue"/>
              </a:rPr>
              <a:t> dash is a symbol (–) that is used in writing or printing to indicate a range.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sz="2400" dirty="0" err="1">
                <a:latin typeface="Helvetica Neue"/>
              </a:rPr>
              <a:t>Em</a:t>
            </a:r>
            <a:r>
              <a:rPr lang="en-US" sz="2400" dirty="0">
                <a:latin typeface="Helvetica Neue"/>
              </a:rPr>
              <a:t> dash: The </a:t>
            </a:r>
            <a:r>
              <a:rPr lang="en-US" sz="2400" dirty="0" err="1">
                <a:latin typeface="Helvetica Neue"/>
              </a:rPr>
              <a:t>em</a:t>
            </a:r>
            <a:r>
              <a:rPr lang="en-US" sz="2400" dirty="0">
                <a:latin typeface="Helvetica Neue"/>
              </a:rPr>
              <a:t> dash can be used in place of a comma, parenthesis, or colon</a:t>
            </a:r>
            <a:r>
              <a:rPr lang="en-US" b="0" i="0" dirty="0">
                <a:effectLst/>
                <a:latin typeface="Helvetica Neue"/>
              </a:rPr>
              <a:t>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Examples: He is afraid of two things – spiders and snakes.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The teacher assigned pages 101–181 for</a:t>
            </a:r>
            <a:r>
              <a:rPr lang="en-US" sz="2000" b="0" i="0" dirty="0">
                <a:solidFill>
                  <a:srgbClr val="3B3E4D"/>
                </a:solidFill>
                <a:effectLst/>
                <a:latin typeface="AkkuratPro"/>
              </a:rPr>
              <a:t> </a:t>
            </a:r>
            <a:r>
              <a:rPr lang="en-US" sz="2400" dirty="0">
                <a:latin typeface="Helvetica Neue"/>
              </a:rPr>
              <a:t>tonight’s reading material.</a:t>
            </a:r>
            <a:endParaRPr lang="en-US" altLang="en-US" sz="2000" b="1" dirty="0">
              <a:latin typeface="Times New Roman" panose="02020603050405020304" pitchFamily="18" charset="0"/>
            </a:endParaRP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2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ea typeface="+mj-ea"/>
                <a:cs typeface="+mj-cs"/>
              </a:rPr>
              <a:t>12) Quotation Marks “”</a:t>
            </a:r>
            <a:r>
              <a:rPr lang="en-US" sz="2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ea typeface="+mj-ea"/>
                <a:cs typeface="+mj-cs"/>
              </a:rPr>
              <a:t> :</a:t>
            </a:r>
          </a:p>
          <a:p>
            <a:pPr marL="0" indent="0"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en-US" b="1" i="0" dirty="0">
                <a:effectLst/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</a:t>
            </a:r>
            <a:r>
              <a:rPr lang="en-US" sz="2400" dirty="0"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uotations marks</a:t>
            </a:r>
            <a:r>
              <a:rPr lang="en-US" sz="2400" dirty="0">
                <a:latin typeface="Helvetica Neue"/>
              </a:rPr>
              <a:t> (" ") are a pair of punctuation marks used primarily to mark the beginning and end of a passage attributed to another and repeated word for word. </a:t>
            </a:r>
          </a:p>
          <a:p>
            <a:pPr marL="0" indent="0"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en-US" sz="2400" dirty="0">
                <a:latin typeface="Helvetica Neue"/>
              </a:rPr>
              <a:t>Examples: "Don't go outside," she said.</a:t>
            </a:r>
          </a:p>
          <a:p>
            <a:pPr marL="0" indent="0" algn="just">
              <a:lnSpc>
                <a:spcPct val="130000"/>
              </a:lnSpc>
              <a:spcBef>
                <a:spcPct val="0"/>
              </a:spcBef>
              <a:buNone/>
            </a:pPr>
            <a:endParaRPr lang="en-US" sz="2400" dirty="0">
              <a:latin typeface="Helvetica Neue"/>
            </a:endParaRPr>
          </a:p>
          <a:p>
            <a:pPr marL="0" indent="0" algn="just">
              <a:lnSpc>
                <a:spcPct val="130000"/>
              </a:lnSpc>
              <a:spcBef>
                <a:spcPct val="0"/>
              </a:spcBef>
              <a:buNone/>
            </a:pPr>
            <a:endParaRPr lang="en-US" sz="2400" dirty="0">
              <a:latin typeface="Helvetica Neue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93CB0-08B1-B6EE-2B95-23E9B514E790}"/>
              </a:ext>
            </a:extLst>
          </p:cNvPr>
          <p:cNvGrpSpPr/>
          <p:nvPr/>
        </p:nvGrpSpPr>
        <p:grpSpPr>
          <a:xfrm>
            <a:off x="4564992" y="3429000"/>
            <a:ext cx="13495909" cy="1714500"/>
            <a:chOff x="1744091" y="1085850"/>
            <a:chExt cx="13495909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864DB5-AE51-9E1A-AFDD-8A03405D942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35760210"/>
                    </p:ext>
                  </p:extLst>
                </p:nvPr>
              </p:nvGraphicFramePr>
              <p:xfrm>
                <a:off x="1744091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4" cId="2036815544">
                      <pslz:zmPr id="{7184EA52-4F64-444B-AF87-4A7E42FB196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1864DB5-AE51-9E1A-AFDD-8A03405D942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4992" y="3429000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25E076E-243E-48CB-B972-BC6C3F88D2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8829092"/>
                    </p:ext>
                  </p:extLst>
                </p:nvPr>
              </p:nvGraphicFramePr>
              <p:xfrm>
                <a:off x="5226727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5" cId="1898530087">
                      <pslz:zmPr id="{E95CD115-9893-40AB-9081-5E974504F25D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5E076E-243E-48CB-B972-BC6C3F88D2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47628" y="3198800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B5A70D97-AA34-AE4D-5416-DEC1C6B0C7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5334416"/>
                    </p:ext>
                  </p:extLst>
                </p:nvPr>
              </p:nvGraphicFramePr>
              <p:xfrm>
                <a:off x="8709363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6" cId="2580530837">
                      <pslz:zmPr id="{5BF6241B-46B1-4127-B0E8-5D99C47418B0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9" name="Slide Zoom 18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5A70D97-AA34-AE4D-5416-DEC1C6B0C7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30264" y="3198800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1E56D3E3-2D97-DD06-6560-4D851D5C72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3006415"/>
                    </p:ext>
                  </p:extLst>
                </p:nvPr>
              </p:nvGraphicFramePr>
              <p:xfrm>
                <a:off x="12192000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7" cId="1410947053">
                      <pslz:zmPr id="{53E9276F-B8CA-4230-A136-ED0B6090298B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1" name="Slide Zoom 20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1E56D3E3-2D97-DD06-6560-4D851D5C724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012901" y="3198800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C0DE3A-99A9-4AA6-B516-A1DB65A242F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9006" t="13173" r="19850" b="28032"/>
          <a:stretch/>
        </p:blipFill>
        <p:spPr>
          <a:xfrm>
            <a:off x="297406" y="247459"/>
            <a:ext cx="4806290" cy="310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1049C-1BFD-4AD7-AA54-C38F729E182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9549" t="12531" r="20391" b="27711"/>
          <a:stretch/>
        </p:blipFill>
        <p:spPr>
          <a:xfrm>
            <a:off x="6223066" y="187772"/>
            <a:ext cx="4806290" cy="32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299219" y="-905"/>
            <a:ext cx="11189776" cy="309138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tx1"/>
              </a:solidFill>
              <a:latin typeface="Helvetica Neue"/>
              <a:ea typeface="+mn-ea"/>
              <a:cs typeface="+mn-cs"/>
            </a:endParaRPr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025155" y="3895333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8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93CB0-08B1-B6EE-2B95-23E9B514E790}"/>
              </a:ext>
            </a:extLst>
          </p:cNvPr>
          <p:cNvGrpSpPr/>
          <p:nvPr/>
        </p:nvGrpSpPr>
        <p:grpSpPr>
          <a:xfrm>
            <a:off x="-853848" y="3389671"/>
            <a:ext cx="13495909" cy="1714500"/>
            <a:chOff x="1744091" y="1085850"/>
            <a:chExt cx="13495909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31864DB5-AE51-9E1A-AFDD-8A03405D942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44091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4" cId="2036815544">
                      <pslz:zmPr id="{7184EA52-4F64-444B-AF87-4A7E42FB196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1864DB5-AE51-9E1A-AFDD-8A03405D942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5991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125E076E-243E-48CB-B972-BC6C3F88D2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1261821"/>
                    </p:ext>
                  </p:extLst>
                </p:nvPr>
              </p:nvGraphicFramePr>
              <p:xfrm>
                <a:off x="5226727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5" cId="1898530087">
                      <pslz:zmPr id="{E95CD115-9893-40AB-9081-5E974504F25D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125E076E-243E-48CB-B972-BC6C3F88D2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4839" y="3368240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B5A70D97-AA34-AE4D-5416-DEC1C6B0C7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02627233"/>
                    </p:ext>
                  </p:extLst>
                </p:nvPr>
              </p:nvGraphicFramePr>
              <p:xfrm>
                <a:off x="8709363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6" cId="2580530837">
                      <pslz:zmPr id="{5BF6241B-46B1-4127-B0E8-5D99C47418B0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9" name="Slide Zoom 1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B5A70D97-AA34-AE4D-5416-DEC1C6B0C7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11424" y="338967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1E56D3E3-2D97-DD06-6560-4D851D5C72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192000" y="1085850"/>
                <a:ext cx="3048000" cy="1714500"/>
              </p:xfrm>
              <a:graphic>
                <a:graphicData uri="http://schemas.microsoft.com/office/powerpoint/2016/slidezoom">
                  <pslz:sldZm>
                    <pslz:sldZmObj sldId="427" cId="1410947053">
                      <pslz:zmPr id="{53E9276F-B8CA-4230-A136-ED0B6090298B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1" name="Slide Zoom 2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1E56D3E3-2D97-DD06-6560-4D851D5C724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83900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16" name="Graphic 15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7F35D0-50DD-4B88-975D-EAAC8F1D5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2001701" y="3875053"/>
            <a:ext cx="703175" cy="703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70CB2-F461-48F1-88D0-D7081E89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2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9520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AD9173C-396C-453F-AE34-BE424DD71253}"/>
              </a:ext>
            </a:extLst>
          </p:cNvPr>
          <p:cNvSpPr/>
          <p:nvPr/>
        </p:nvSpPr>
        <p:spPr>
          <a:xfrm>
            <a:off x="9705564" y="2191407"/>
            <a:ext cx="2103999" cy="2279505"/>
          </a:xfrm>
          <a:prstGeom prst="flowChart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User Process</a:t>
            </a:r>
            <a:endParaRPr lang="en-PK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1AC94B7-C3D9-46E4-9874-1D9B5DAD0B3D}"/>
              </a:ext>
            </a:extLst>
          </p:cNvPr>
          <p:cNvSpPr/>
          <p:nvPr/>
        </p:nvSpPr>
        <p:spPr>
          <a:xfrm>
            <a:off x="9705564" y="4468754"/>
            <a:ext cx="2103999" cy="713464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free space</a:t>
            </a:r>
            <a:endParaRPr lang="en-PK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215D647-322B-490D-9A47-473DD656E257}"/>
              </a:ext>
            </a:extLst>
          </p:cNvPr>
          <p:cNvSpPr/>
          <p:nvPr/>
        </p:nvSpPr>
        <p:spPr>
          <a:xfrm>
            <a:off x="9705564" y="1462478"/>
            <a:ext cx="2103999" cy="713464"/>
          </a:xfrm>
          <a:prstGeom prst="flowChart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Operating System 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471BE-45FC-4091-9363-3C5046FFF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4" t="4658" r="58795" b="70924"/>
          <a:stretch/>
        </p:blipFill>
        <p:spPr>
          <a:xfrm>
            <a:off x="365912" y="519548"/>
            <a:ext cx="4087258" cy="1854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F85CA9-7394-449F-8EA9-BAFF22190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01" t="9156" r="49789" b="43575"/>
          <a:stretch/>
        </p:blipFill>
        <p:spPr>
          <a:xfrm>
            <a:off x="135875" y="2754218"/>
            <a:ext cx="5379904" cy="3584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EEDF4-CDD1-46AC-B403-4BA6D395E7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26" t="8836" r="31687" b="2730"/>
          <a:stretch/>
        </p:blipFill>
        <p:spPr>
          <a:xfrm>
            <a:off x="5633291" y="273667"/>
            <a:ext cx="6301648" cy="60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4CE3B6-AA45-49AA-8388-B673C8E2E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83961"/>
          <a:stretch/>
        </p:blipFill>
        <p:spPr>
          <a:xfrm>
            <a:off x="569429" y="365290"/>
            <a:ext cx="1797453" cy="630369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5D3A36-D179-4014-BDC6-226B4291B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75" t="9960" r="43795" b="55019"/>
          <a:stretch/>
        </p:blipFill>
        <p:spPr>
          <a:xfrm>
            <a:off x="2544895" y="360115"/>
            <a:ext cx="6549741" cy="3223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022F0-3426-4CAB-9948-155730A09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78" t="9478" r="32368" b="37189"/>
          <a:stretch/>
        </p:blipFill>
        <p:spPr>
          <a:xfrm>
            <a:off x="5133858" y="2930487"/>
            <a:ext cx="616355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3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56BC4CF-AF0F-4465-83EA-79D8C0708715}"/>
              </a:ext>
            </a:extLst>
          </p:cNvPr>
          <p:cNvSpPr txBox="1">
            <a:spLocks/>
          </p:cNvSpPr>
          <p:nvPr/>
        </p:nvSpPr>
        <p:spPr>
          <a:xfrm>
            <a:off x="-250975" y="1690413"/>
            <a:ext cx="7313167" cy="75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OSI LAYER MAPPING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DD517AA6-061B-43F1-B02E-F2293948E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625938"/>
              </p:ext>
            </p:extLst>
          </p:nvPr>
        </p:nvGraphicFramePr>
        <p:xfrm>
          <a:off x="440674" y="3138368"/>
          <a:ext cx="10353675" cy="12852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1698553926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563027862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106383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OSI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in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2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Aircrack</a:t>
                      </a:r>
                      <a:r>
                        <a:rPr lang="en-US" dirty="0"/>
                        <a:t>-ng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Capturing Wi-Fi handshakes and testing wireless network security.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96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53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A982F95F-8A8B-494E-8DA9-1F045887954D}"/>
              </a:ext>
            </a:extLst>
          </p:cNvPr>
          <p:cNvSpPr txBox="1">
            <a:spLocks/>
          </p:cNvSpPr>
          <p:nvPr/>
        </p:nvSpPr>
        <p:spPr>
          <a:xfrm>
            <a:off x="613621" y="235788"/>
            <a:ext cx="7428692" cy="8022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effectLst/>
                <a:latin typeface="+mn-lt"/>
                <a:ea typeface="+mn-ea"/>
                <a:cs typeface="+mn-cs"/>
              </a:rPr>
              <a:t>MITR ATT&amp;CK Mapping:</a:t>
            </a:r>
            <a:br>
              <a:rPr lang="en-PK" sz="1800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80C629-0D9B-41C0-A60B-684D46BCCB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510525"/>
              </p:ext>
            </p:extLst>
          </p:nvPr>
        </p:nvGraphicFramePr>
        <p:xfrm>
          <a:off x="782198" y="1187352"/>
          <a:ext cx="10080432" cy="54348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21754">
                  <a:extLst>
                    <a:ext uri="{9D8B030D-6E8A-4147-A177-3AD203B41FA5}">
                      <a16:colId xmlns:a16="http://schemas.microsoft.com/office/drawing/2014/main" val="2488884707"/>
                    </a:ext>
                  </a:extLst>
                </a:gridCol>
                <a:gridCol w="2160639">
                  <a:extLst>
                    <a:ext uri="{9D8B030D-6E8A-4147-A177-3AD203B41FA5}">
                      <a16:colId xmlns:a16="http://schemas.microsoft.com/office/drawing/2014/main" val="2153613994"/>
                    </a:ext>
                  </a:extLst>
                </a:gridCol>
                <a:gridCol w="2287962">
                  <a:extLst>
                    <a:ext uri="{9D8B030D-6E8A-4147-A177-3AD203B41FA5}">
                      <a16:colId xmlns:a16="http://schemas.microsoft.com/office/drawing/2014/main" val="1323581648"/>
                    </a:ext>
                  </a:extLst>
                </a:gridCol>
                <a:gridCol w="2165425">
                  <a:extLst>
                    <a:ext uri="{9D8B030D-6E8A-4147-A177-3AD203B41FA5}">
                      <a16:colId xmlns:a16="http://schemas.microsoft.com/office/drawing/2014/main" val="3150855173"/>
                    </a:ext>
                  </a:extLst>
                </a:gridCol>
                <a:gridCol w="1644652">
                  <a:extLst>
                    <a:ext uri="{9D8B030D-6E8A-4147-A177-3AD203B41FA5}">
                      <a16:colId xmlns:a16="http://schemas.microsoft.com/office/drawing/2014/main" val="743455568"/>
                    </a:ext>
                  </a:extLst>
                </a:gridCol>
              </a:tblGrid>
              <a:tr h="414164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Tool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Tool Feature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MITRE Tactic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Technique ID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extLst>
                  <a:ext uri="{0D108BD9-81ED-4DB2-BD59-A6C34878D82A}">
                    <a16:rowId xmlns:a16="http://schemas.microsoft.com/office/drawing/2014/main" val="4177137324"/>
                  </a:ext>
                </a:extLst>
              </a:tr>
              <a:tr h="1263291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airodump</a:t>
                      </a:r>
                      <a:r>
                        <a:rPr lang="en-US" sz="1600" dirty="0">
                          <a:effectLst/>
                        </a:rPr>
                        <a:t>-ng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Wireless Network Discovery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Scans and displays SSID, BSSID, channel, encryption type of nearby networks.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Reconnaissance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T1590.002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extLst>
                  <a:ext uri="{0D108BD9-81ED-4DB2-BD59-A6C34878D82A}">
                    <a16:rowId xmlns:a16="http://schemas.microsoft.com/office/drawing/2014/main" val="284514703"/>
                  </a:ext>
                </a:extLst>
              </a:tr>
              <a:tr h="1263291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airodump-ng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Handshake Capture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Captures WPA/WPA2 4-way handshake packets for offline password cracking.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Credential Access/Collection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T1040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extLst>
                  <a:ext uri="{0D108BD9-81ED-4DB2-BD59-A6C34878D82A}">
                    <a16:rowId xmlns:a16="http://schemas.microsoft.com/office/drawing/2014/main" val="981470766"/>
                  </a:ext>
                </a:extLst>
              </a:tr>
              <a:tr h="1051009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airodump-ng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Device Discovery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Monitors a specific router to identify connected devices.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Discovery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T1018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extLst>
                  <a:ext uri="{0D108BD9-81ED-4DB2-BD59-A6C34878D82A}">
                    <a16:rowId xmlns:a16="http://schemas.microsoft.com/office/drawing/2014/main" val="2721635948"/>
                  </a:ext>
                </a:extLst>
              </a:tr>
              <a:tr h="1263291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aircrack-ng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Password Cracking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Cracks WPA/WPA2 password using a wordlist and captured handshake.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Credential Access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T1110.001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315" marR="52315" marT="0" marB="0" anchor="ctr"/>
                </a:tc>
                <a:extLst>
                  <a:ext uri="{0D108BD9-81ED-4DB2-BD59-A6C34878D82A}">
                    <a16:rowId xmlns:a16="http://schemas.microsoft.com/office/drawing/2014/main" val="222135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9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92A9-77C7-9B16-9CAD-696D45C2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18" y="76199"/>
            <a:ext cx="11120284" cy="1102111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Information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254A-6FFA-3F73-B921-56117F7BE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845" y="4215042"/>
            <a:ext cx="5930153" cy="23179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Presented by: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Muneeb Ali		(10)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Saad Jamshaid      (18)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Muhammad </a:t>
            </a:r>
            <a:r>
              <a:rPr lang="en-US" sz="36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Asad</a:t>
            </a: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   (53)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Inza</a:t>
            </a: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 Shahid	            ()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Mishkat</a:t>
            </a:r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()</a:t>
            </a:r>
          </a:p>
          <a:p>
            <a:pPr marL="0" indent="0">
              <a:buNone/>
            </a:pPr>
            <a:endParaRPr lang="en-US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193842-E88D-4AE5-951B-6A9C72313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02219"/>
              </p:ext>
            </p:extLst>
          </p:nvPr>
        </p:nvGraphicFramePr>
        <p:xfrm>
          <a:off x="2588454" y="783347"/>
          <a:ext cx="6838822" cy="59952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1578">
                  <a:extLst>
                    <a:ext uri="{9D8B030D-6E8A-4147-A177-3AD203B41FA5}">
                      <a16:colId xmlns:a16="http://schemas.microsoft.com/office/drawing/2014/main" val="3238913884"/>
                    </a:ext>
                  </a:extLst>
                </a:gridCol>
                <a:gridCol w="4397244">
                  <a:extLst>
                    <a:ext uri="{9D8B030D-6E8A-4147-A177-3AD203B41FA5}">
                      <a16:colId xmlns:a16="http://schemas.microsoft.com/office/drawing/2014/main" val="1051217448"/>
                    </a:ext>
                  </a:extLst>
                </a:gridCol>
              </a:tblGrid>
              <a:tr h="780934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Mitigation Strategy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2592947928"/>
                  </a:ext>
                </a:extLst>
              </a:tr>
              <a:tr h="1064935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Use Strong Encryption (WPA3)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Upgrade to WPA3 to resist brute-force and dictionary attacks.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2754949299"/>
                  </a:ext>
                </a:extLst>
              </a:tr>
              <a:tr h="988598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Regularly Change Wi-Fi Passwords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Change passwords periodically to reduce risk of long-term compromise.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1376157661"/>
                  </a:ext>
                </a:extLst>
              </a:tr>
              <a:tr h="835928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Monitor Wi-Fi Access Logs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Regularly check who is connecting and at what times.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1384831177"/>
                  </a:ext>
                </a:extLst>
              </a:tr>
              <a:tr h="988598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Enable MAC Address Filtering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Allow only known devices by filtering their MAC addresses.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2989411464"/>
                  </a:ext>
                </a:extLst>
              </a:tr>
              <a:tr h="281193">
                <a:tc>
                  <a:txBody>
                    <a:bodyPr/>
                    <a:lstStyle/>
                    <a:p>
                      <a:endParaRPr lang="en-PK" sz="1600"/>
                    </a:p>
                  </a:txBody>
                  <a:tcPr marL="14511" marR="14511" marT="0" marB="0" anchor="ctr"/>
                </a:tc>
                <a:tc>
                  <a:txBody>
                    <a:bodyPr/>
                    <a:lstStyle/>
                    <a:p>
                      <a:endParaRPr lang="en-PK" sz="1600"/>
                    </a:p>
                  </a:txBody>
                  <a:tcPr marL="19348" marR="19348" marT="9674" marB="9674"/>
                </a:tc>
                <a:extLst>
                  <a:ext uri="{0D108BD9-81ED-4DB2-BD59-A6C34878D82A}">
                    <a16:rowId xmlns:a16="http://schemas.microsoft.com/office/drawing/2014/main" val="1055530813"/>
                  </a:ext>
                </a:extLst>
              </a:tr>
              <a:tr h="2811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PK" sz="1600">
                          <a:effectLst/>
                        </a:rPr>
                        <a:t>  </a:t>
                      </a:r>
                      <a:endParaRPr lang="en-PK" sz="16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15" marR="2015" marT="2015" marB="2015" anchor="ctr"/>
                </a:tc>
                <a:tc>
                  <a:txBody>
                    <a:bodyPr/>
                    <a:lstStyle/>
                    <a:p>
                      <a:endParaRPr lang="en-PK" sz="1600"/>
                    </a:p>
                  </a:txBody>
                  <a:tcPr marL="19348" marR="19348" marT="9674" marB="9674"/>
                </a:tc>
                <a:extLst>
                  <a:ext uri="{0D108BD9-81ED-4DB2-BD59-A6C34878D82A}">
                    <a16:rowId xmlns:a16="http://schemas.microsoft.com/office/drawing/2014/main" val="3657389061"/>
                  </a:ext>
                </a:extLst>
              </a:tr>
              <a:tr h="702654"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Detect Deauthentication Attacks</a:t>
                      </a:r>
                      <a:endParaRPr lang="en-PK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015" marR="2015" marT="2015" marB="2015" anchor="ctr"/>
                </a:tc>
                <a:tc>
                  <a:txBody>
                    <a:bodyPr/>
                    <a:lstStyle/>
                    <a:p>
                      <a:pPr marL="180340" marR="15557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Use tools or routers that can identify and block disconnect (</a:t>
                      </a:r>
                      <a:r>
                        <a:rPr lang="en-US" sz="1600" dirty="0" err="1">
                          <a:effectLst/>
                        </a:rPr>
                        <a:t>deauth</a:t>
                      </a:r>
                      <a:r>
                        <a:rPr lang="en-US" sz="1600" dirty="0">
                          <a:effectLst/>
                        </a:rPr>
                        <a:t>) attempts.</a:t>
                      </a:r>
                      <a:endParaRPr lang="en-PK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4511" marR="14511" marT="0" marB="0" anchor="ctr"/>
                </a:tc>
                <a:extLst>
                  <a:ext uri="{0D108BD9-81ED-4DB2-BD59-A6C34878D82A}">
                    <a16:rowId xmlns:a16="http://schemas.microsoft.com/office/drawing/2014/main" val="2014071183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63C3BC3-F98C-4A87-A62E-8B1D26195FF9}"/>
              </a:ext>
            </a:extLst>
          </p:cNvPr>
          <p:cNvSpPr txBox="1">
            <a:spLocks/>
          </p:cNvSpPr>
          <p:nvPr/>
        </p:nvSpPr>
        <p:spPr>
          <a:xfrm>
            <a:off x="-110918" y="416575"/>
            <a:ext cx="9626329" cy="754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0340" marR="155575" algn="just"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latin typeface="+mn-lt"/>
              </a:rPr>
              <a:t> Mitigation Strategies:</a:t>
            </a:r>
            <a:endParaRPr lang="en-PK" sz="4000" dirty="0">
              <a:latin typeface="+mn-lt"/>
            </a:endParaRPr>
          </a:p>
          <a:p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72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56534F-4EAF-44BD-8AE8-4986B8EB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07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3">
            <a:hlinkClick r:id="" action="ppaction://media"/>
            <a:extLst>
              <a:ext uri="{FF2B5EF4-FFF2-40B4-BE49-F238E27FC236}">
                <a16:creationId xmlns:a16="http://schemas.microsoft.com/office/drawing/2014/main" id="{0F2D5C19-F896-447A-8714-A4E7EFA65590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0700" y="-296863"/>
            <a:ext cx="12712700" cy="71548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E4AC26-2738-49AE-BD77-F2E0D7CC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2633504"/>
            <a:ext cx="10353761" cy="1326321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Algerian" panose="04020705040A02060702" pitchFamily="82" charset="0"/>
              </a:rPr>
              <a:t>THANK YOU</a:t>
            </a:r>
            <a:endParaRPr lang="en-PK" sz="8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6">
            <a:extLst>
              <a:ext uri="{FF2B5EF4-FFF2-40B4-BE49-F238E27FC236}">
                <a16:creationId xmlns:a16="http://schemas.microsoft.com/office/drawing/2014/main" id="{137EA6BB-9131-0E73-96A0-A78DE9050C4F}"/>
              </a:ext>
            </a:extLst>
          </p:cNvPr>
          <p:cNvSpPr/>
          <p:nvPr/>
        </p:nvSpPr>
        <p:spPr>
          <a:xfrm>
            <a:off x="3310238" y="1559786"/>
            <a:ext cx="5962692" cy="605508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7C35B7-F5D4-7CFC-EF06-3F215BAA266E}"/>
              </a:ext>
            </a:extLst>
          </p:cNvPr>
          <p:cNvSpPr/>
          <p:nvPr/>
        </p:nvSpPr>
        <p:spPr>
          <a:xfrm>
            <a:off x="1809213" y="929720"/>
            <a:ext cx="9697963" cy="7655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3CA2F5-B9A6-0E34-6A01-B8C57DB31B6B}"/>
              </a:ext>
            </a:extLst>
          </p:cNvPr>
          <p:cNvSpPr/>
          <p:nvPr/>
        </p:nvSpPr>
        <p:spPr>
          <a:xfrm>
            <a:off x="2316549" y="1151902"/>
            <a:ext cx="8747691" cy="2851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09DEBF-CB7D-BEDA-7217-94BB238A54BD}"/>
              </a:ext>
            </a:extLst>
          </p:cNvPr>
          <p:cNvGrpSpPr/>
          <p:nvPr/>
        </p:nvGrpSpPr>
        <p:grpSpPr>
          <a:xfrm>
            <a:off x="1542293" y="981955"/>
            <a:ext cx="2404401" cy="4712558"/>
            <a:chOff x="6642368" y="388313"/>
            <a:chExt cx="2404401" cy="4712558"/>
          </a:xfrm>
          <a:solidFill>
            <a:schemeClr val="tx2">
              <a:lumMod val="25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18D53E-828E-FA25-138E-CC6D85F5C22C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EA5ED4-93D5-A156-45E7-93F6AF2530CD}"/>
                </a:ext>
              </a:extLst>
            </p:cNvPr>
            <p:cNvSpPr/>
            <p:nvPr/>
          </p:nvSpPr>
          <p:spPr>
            <a:xfrm>
              <a:off x="6642368" y="2781647"/>
              <a:ext cx="2404401" cy="2319224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DB7206-EA31-B2F7-C19B-AAB39D3BA3BF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11C2D8E-7CA8-11B8-0A9F-0D528F62A956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FAD6EB-DA2E-7B52-4D6E-03D8E21F818D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76D4FD-72F6-16AF-B569-12DF3D19138A}"/>
                </a:ext>
              </a:extLst>
            </p:cNvPr>
            <p:cNvCxnSpPr>
              <a:cxnSpLocks/>
              <a:stCxn id="17" idx="4"/>
              <a:endCxn id="7" idx="5"/>
            </p:cNvCxnSpPr>
            <p:nvPr/>
          </p:nvCxnSpPr>
          <p:spPr>
            <a:xfrm>
              <a:off x="7784205" y="1157570"/>
              <a:ext cx="60364" cy="16240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1C9A68-0D69-9F1C-3026-4F0D61E92365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609DC9-9135-2F3C-5FD5-982650700838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AAE525-86BF-AC84-5066-15014B3FD2C6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141ED3-1619-366C-BAC6-77B2F92A7B65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E5DC44-ABA6-7A33-20ED-4B3273A0CFB3}"/>
                </a:ext>
              </a:extLst>
            </p:cNvPr>
            <p:cNvSpPr txBox="1"/>
            <p:nvPr/>
          </p:nvSpPr>
          <p:spPr>
            <a:xfrm>
              <a:off x="6872953" y="3378121"/>
              <a:ext cx="199313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Tool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9" name="Title 138">
            <a:extLst>
              <a:ext uri="{FF2B5EF4-FFF2-40B4-BE49-F238E27FC236}">
                <a16:creationId xmlns:a16="http://schemas.microsoft.com/office/drawing/2014/main" id="{F891BD26-1116-8F9C-4EF1-75F9E270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52" y="70214"/>
            <a:ext cx="2828158" cy="7655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Arial Black" panose="020B0A04020102020204" pitchFamily="34" charset="0"/>
              </a:rPr>
              <a:t>OUTLINES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AAE57E7-F131-8058-3106-C7B3A0E685EB}"/>
              </a:ext>
            </a:extLst>
          </p:cNvPr>
          <p:cNvGrpSpPr/>
          <p:nvPr/>
        </p:nvGrpSpPr>
        <p:grpSpPr>
          <a:xfrm>
            <a:off x="5364109" y="1063666"/>
            <a:ext cx="2250039" cy="4712558"/>
            <a:chOff x="6679891" y="388313"/>
            <a:chExt cx="2250039" cy="4712558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AB82DCD-B30C-5DA6-549D-323A30BA7814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D7BA66D-E330-BB21-82A4-AA6534C0FFC2}"/>
                </a:ext>
              </a:extLst>
            </p:cNvPr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6EE00C9-155D-45FF-6F52-E49C2121A984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8168991-D2BE-52A9-15D3-1E770391811C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C9E6962-C1D0-398C-F2AB-9B1C168F7B7C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9554F6C-04A6-1148-83F1-42FBC15C8C15}"/>
                </a:ext>
              </a:extLst>
            </p:cNvPr>
            <p:cNvCxnSpPr>
              <a:cxnSpLocks/>
              <a:stCxn id="87" idx="4"/>
              <a:endCxn id="76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1E5B9A-08BF-EE39-4053-579C7F13BAF8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98C377E-A2B6-4577-54D1-8C6BDD1EB36E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4F17A08-C024-A43E-E974-91AA5D2305CE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8230A6A-9AD5-74C9-8F8D-EC51313FECA4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Boardroom">
              <a:extLst>
                <a:ext uri="{FF2B5EF4-FFF2-40B4-BE49-F238E27FC236}">
                  <a16:creationId xmlns:a16="http://schemas.microsoft.com/office/drawing/2014/main" id="{CF7B96C4-2407-48B6-47B0-DD1C4A4D3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88371" y="4161796"/>
              <a:ext cx="914400" cy="91440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A79314-A029-A0DD-50B4-49AD85B27BD5}"/>
                </a:ext>
              </a:extLst>
            </p:cNvPr>
            <p:cNvSpPr txBox="1"/>
            <p:nvPr/>
          </p:nvSpPr>
          <p:spPr>
            <a:xfrm>
              <a:off x="6728548" y="3471258"/>
              <a:ext cx="22013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OSI Layer</a:t>
              </a:r>
            </a:p>
            <a:p>
              <a:pPr algn="ctr"/>
              <a:r>
                <a:rPr 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Mapping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18512C-1BD2-12E0-D5DB-7875C05346C7}"/>
              </a:ext>
            </a:extLst>
          </p:cNvPr>
          <p:cNvGrpSpPr/>
          <p:nvPr/>
        </p:nvGrpSpPr>
        <p:grpSpPr>
          <a:xfrm>
            <a:off x="3661702" y="981955"/>
            <a:ext cx="2208628" cy="5340577"/>
            <a:chOff x="4864290" y="359569"/>
            <a:chExt cx="2208628" cy="534057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0615EB-9F9D-2B4E-864E-7B9E333A6E7C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76F41B1-0A2C-116F-C986-5ECBA74E4A59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9919EC0-1C55-8F4C-E3B5-E4FC601CE3BE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4D4B72A-8764-7E25-2E89-A63B484C97BC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D532C1B-6321-F66E-90DC-BFA2434DF4A7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FF3399"/>
              </a:solidFill>
              <a:ln>
                <a:solidFill>
                  <a:schemeClr val="accent5"/>
                </a:soli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A948A0-CC7E-F565-94FF-348E2F50E5AD}"/>
                </a:ext>
              </a:extLst>
            </p:cNvPr>
            <p:cNvCxnSpPr>
              <a:cxnSpLocks/>
              <a:stCxn id="99" idx="4"/>
              <a:endCxn id="91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5EFD8-36A4-CA25-60DA-4A97A811D90D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0C34265-057A-0102-9B85-5AB7FC43E200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9FB864C-A2CF-0D63-CBF4-A75BFD7C55E6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159E607-AD23-40CC-77D1-70AAA9F5EFA6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8AB179-EA4F-5736-5BA6-E8C8D1EE9FF2}"/>
                </a:ext>
              </a:extLst>
            </p:cNvPr>
            <p:cNvSpPr txBox="1"/>
            <p:nvPr/>
          </p:nvSpPr>
          <p:spPr>
            <a:xfrm>
              <a:off x="5129845" y="3746139"/>
              <a:ext cx="1813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Tool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Use Cases</a:t>
              </a:r>
            </a:p>
          </p:txBody>
        </p:sp>
      </p:grpSp>
      <p:pic>
        <p:nvPicPr>
          <p:cNvPr id="101" name="Graphic 100" descr="Books on shelf">
            <a:extLst>
              <a:ext uri="{FF2B5EF4-FFF2-40B4-BE49-F238E27FC236}">
                <a16:creationId xmlns:a16="http://schemas.microsoft.com/office/drawing/2014/main" id="{63ED5694-DFA6-2D82-A4CC-8B327B208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152" y="4445268"/>
            <a:ext cx="914400" cy="914400"/>
          </a:xfrm>
          <a:prstGeom prst="rect">
            <a:avLst/>
          </a:prstGeom>
        </p:spPr>
      </p:pic>
      <p:pic>
        <p:nvPicPr>
          <p:cNvPr id="19" name="Graphic 18" descr="Presentation with org chart">
            <a:extLst>
              <a:ext uri="{FF2B5EF4-FFF2-40B4-BE49-F238E27FC236}">
                <a16:creationId xmlns:a16="http://schemas.microsoft.com/office/drawing/2014/main" id="{0239778F-D0EE-4229-E265-71047141F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656" y="5010198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77A0411-4C03-42C6-8357-7921C0188379}"/>
              </a:ext>
            </a:extLst>
          </p:cNvPr>
          <p:cNvGrpSpPr/>
          <p:nvPr/>
        </p:nvGrpSpPr>
        <p:grpSpPr>
          <a:xfrm>
            <a:off x="7344722" y="1052952"/>
            <a:ext cx="2404401" cy="4712558"/>
            <a:chOff x="6642368" y="388313"/>
            <a:chExt cx="2404401" cy="4712558"/>
          </a:xfrm>
          <a:solidFill>
            <a:schemeClr val="tx2">
              <a:lumMod val="25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501878-1272-4400-954F-F8D8BCD2446B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8186F63-089D-4A47-A35C-0498FBE52376}"/>
                </a:ext>
              </a:extLst>
            </p:cNvPr>
            <p:cNvSpPr/>
            <p:nvPr/>
          </p:nvSpPr>
          <p:spPr>
            <a:xfrm>
              <a:off x="6642368" y="2781647"/>
              <a:ext cx="2404401" cy="2319224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6446BD7-FEC6-442F-AB35-736F1DBBA00D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  <a:grpFill/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67BBC8A-41B4-46C4-BBA7-35F86A9AD05B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993E8C9-5BAB-42EB-8D98-15A9DED751E5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482ED61-4BBE-4910-9A5B-6DD71FF972D0}"/>
                </a:ext>
              </a:extLst>
            </p:cNvPr>
            <p:cNvCxnSpPr>
              <a:cxnSpLocks/>
              <a:stCxn id="55" idx="4"/>
              <a:endCxn id="47" idx="5"/>
            </p:cNvCxnSpPr>
            <p:nvPr/>
          </p:nvCxnSpPr>
          <p:spPr>
            <a:xfrm>
              <a:off x="7784205" y="1157570"/>
              <a:ext cx="60364" cy="162407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415977-7197-4609-96E8-5B6BF8ABD9DE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9CF28B-BAFD-4F3E-AEE7-B4A7C1AF1D7C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8803B8-55E0-43B9-9922-DA097BD46F72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2F484F0-7F8F-46A4-BE8D-E5ED2DE9C4A1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424C59-5CCD-46A2-9DAA-E8A6BE0605A5}"/>
                </a:ext>
              </a:extLst>
            </p:cNvPr>
            <p:cNvSpPr txBox="1"/>
            <p:nvPr/>
          </p:nvSpPr>
          <p:spPr>
            <a:xfrm>
              <a:off x="6817821" y="3313179"/>
              <a:ext cx="1993131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MITRE</a:t>
              </a:r>
            </a:p>
            <a:p>
              <a:pPr algn="ctr"/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ATT&amp;Ck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Mapping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574376-AEDD-4428-8416-426923710C82}"/>
              </a:ext>
            </a:extLst>
          </p:cNvPr>
          <p:cNvGrpSpPr/>
          <p:nvPr/>
        </p:nvGrpSpPr>
        <p:grpSpPr>
          <a:xfrm>
            <a:off x="9249471" y="1016453"/>
            <a:ext cx="2208628" cy="5340577"/>
            <a:chOff x="4864290" y="359569"/>
            <a:chExt cx="2208628" cy="5340577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50D400-D05B-409A-BFA5-615E64F692FA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7E1953E-D315-4CE5-BC5B-D944CA6BEEC0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6846870-C219-4DD4-898C-DC63EF98B48D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AC63552-17EA-4F37-BED3-51A40616FF27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71409FB-CB1B-42D6-8480-C3956D921044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FF3399"/>
              </a:solidFill>
              <a:ln>
                <a:solidFill>
                  <a:schemeClr val="accent5"/>
                </a:soli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85BCD84-2C2A-44C0-8163-69D04A5AF251}"/>
                </a:ext>
              </a:extLst>
            </p:cNvPr>
            <p:cNvCxnSpPr>
              <a:cxnSpLocks/>
              <a:stCxn id="69" idx="4"/>
              <a:endCxn id="61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1505739-1BE0-4FE3-9D02-39308EE7C56D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39F5A7B-D341-4B31-8D0A-321E0EC18D47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C74FAC3-739E-470F-9BB1-EF4F9B1A0E25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F93FB59-2553-42D2-8C2B-B29B2C15F774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B10E422-BF9C-4C81-B166-2A18505F0B3F}"/>
                </a:ext>
              </a:extLst>
            </p:cNvPr>
            <p:cNvSpPr txBox="1"/>
            <p:nvPr/>
          </p:nvSpPr>
          <p:spPr>
            <a:xfrm>
              <a:off x="5129845" y="3746139"/>
              <a:ext cx="1813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Mitigation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Strategies</a:t>
              </a:r>
            </a:p>
          </p:txBody>
        </p:sp>
      </p:grpSp>
      <p:pic>
        <p:nvPicPr>
          <p:cNvPr id="71" name="Graphic 70" descr="Presentation with org chart">
            <a:extLst>
              <a:ext uri="{FF2B5EF4-FFF2-40B4-BE49-F238E27FC236}">
                <a16:creationId xmlns:a16="http://schemas.microsoft.com/office/drawing/2014/main" id="{4B73C760-69B7-499E-8125-AE88273AE3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3127" y="50776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369731" y="535804"/>
            <a:ext cx="11685952" cy="107039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Introduction –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Aircrack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-ng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4733318" y="3351733"/>
            <a:ext cx="17015375" cy="1714500"/>
            <a:chOff x="-905800" y="3031639"/>
            <a:chExt cx="17015375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4138159"/>
                    </p:ext>
                  </p:extLst>
                </p:nvPr>
              </p:nvGraphicFramePr>
              <p:xfrm>
                <a:off x="-90580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3318" y="3351733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36328398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0548" y="3351733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77389984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47263" y="3351733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9682388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73978" y="3351733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1563967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00693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8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D4920-F008-432D-84E9-3F92FA5F534C}"/>
              </a:ext>
            </a:extLst>
          </p:cNvPr>
          <p:cNvGrpSpPr/>
          <p:nvPr/>
        </p:nvGrpSpPr>
        <p:grpSpPr>
          <a:xfrm>
            <a:off x="-1080655" y="3271134"/>
            <a:ext cx="17154860" cy="1714500"/>
            <a:chOff x="-1045285" y="3031639"/>
            <a:chExt cx="1715486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386979"/>
                    </p:ext>
                  </p:extLst>
                </p:nvPr>
              </p:nvGraphicFramePr>
              <p:xfrm>
                <a:off x="-104528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8" cId="1161969439">
                      <pslz:zmPr id="{8BC6CCB4-65BB-4EF4-9F71-D27B37EAB8F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5CF1E1EF-8459-4F00-9722-A4A9841FBD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5069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84844798"/>
                    </p:ext>
                  </p:extLst>
                </p:nvPr>
              </p:nvGraphicFramePr>
              <p:xfrm>
                <a:off x="248143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79" cId="1413806984">
                      <pslz:zmPr id="{85808C1A-F032-4C2F-A2F0-E676F56499E2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4FF4D4F-37F0-4C9A-91C8-8898A108CB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1784" y="3261862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13517186"/>
                    </p:ext>
                  </p:extLst>
                </p:nvPr>
              </p:nvGraphicFramePr>
              <p:xfrm>
                <a:off x="600814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0" cId="2883796286">
                      <pslz:zmPr id="{71C09A1B-BF41-4C70-A970-7661C323508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28CFD73-46D0-4CED-AABE-BBB0719266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499" y="3261862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46677376"/>
                    </p:ext>
                  </p:extLst>
                </p:nvPr>
              </p:nvGraphicFramePr>
              <p:xfrm>
                <a:off x="9534860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1" cId="3051391703">
                      <pslz:zmPr id="{B7B8F40C-9712-4A7F-BA3A-798BF590DEF3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71955E-4508-45A1-AB4C-7F61147375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9490" y="3271134"/>
                  <a:ext cx="3048000" cy="1714500"/>
                </a:xfrm>
                <a:prstGeom prst="rect">
                  <a:avLst/>
                </a:prstGeom>
                <a:ln w="3175">
                  <a:noFill/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3729669"/>
                    </p:ext>
                  </p:extLst>
                </p:nvPr>
              </p:nvGraphicFramePr>
              <p:xfrm>
                <a:off x="13061575" y="303163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82" cId="1305497458">
                      <pslz:zmPr id="{62431A6E-8CDE-4E68-ACA5-F233B09BC66C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868B4FF4-910E-4F88-B1D7-3B9F9F82A4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81929" y="326186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8908545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55115" y="3776796"/>
            <a:ext cx="703175" cy="703175"/>
          </a:xfrm>
          <a:prstGeom prst="rect">
            <a:avLst/>
          </a:prstGeom>
        </p:spPr>
      </p:pic>
      <p:sp>
        <p:nvSpPr>
          <p:cNvPr id="14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66912B3-92B0-4F39-BDEE-C66944D88836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15" name="!!end">
            <a:hlinkClick r:id="rId8" action="ppaction://hlinksldjump"/>
            <a:extLst>
              <a:ext uri="{FF2B5EF4-FFF2-40B4-BE49-F238E27FC236}">
                <a16:creationId xmlns:a16="http://schemas.microsoft.com/office/drawing/2014/main" id="{8F2D41DE-08EA-469D-B088-4E7D542BB90A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861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1AE0-5016-533A-65DC-A3B52410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79940"/>
            <a:ext cx="10850236" cy="1288921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+mn-lt"/>
              </a:rPr>
              <a:t>Tool Introduction – </a:t>
            </a:r>
            <a:r>
              <a:rPr lang="en-US" sz="4000" dirty="0" err="1">
                <a:latin typeface="+mn-lt"/>
              </a:rPr>
              <a:t>Aircrack</a:t>
            </a:r>
            <a:r>
              <a:rPr lang="en-US" sz="4000" dirty="0">
                <a:latin typeface="+mn-lt"/>
              </a:rPr>
              <a:t>-ng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C2CB7-066E-4B40-A2CB-9CF731E34AFE}"/>
              </a:ext>
            </a:extLst>
          </p:cNvPr>
          <p:cNvSpPr txBox="1"/>
          <p:nvPr/>
        </p:nvSpPr>
        <p:spPr>
          <a:xfrm>
            <a:off x="340203" y="1377764"/>
            <a:ext cx="11247452" cy="481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Helvetica Neue"/>
              </a:rPr>
              <a:t>Aircrack</a:t>
            </a:r>
            <a:r>
              <a:rPr lang="en-US" sz="2600" dirty="0">
                <a:latin typeface="Helvetica Neue"/>
              </a:rPr>
              <a:t>-ng is a network security toolset used to audit Wi-Fi networks.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Helvetica Neue"/>
              </a:rPr>
              <a:t>It evaluates encryption protocols like WEP, WPA, and WPA2.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Helvetica Neue"/>
              </a:rPr>
              <a:t>Focus is often on cracking WPA2 due to its widespread use.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Helvetica Neue"/>
              </a:rPr>
              <a:t>Cracking WPA2 requires capturing a 4-way handshake.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Helvetica Neue"/>
              </a:rPr>
              <a:t>The handshake happens between client and Wi-Fi access point via EAPOL.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Helvetica Neue"/>
              </a:rPr>
              <a:t>Once captured, it is used in offline attacks (e.g., dictionary or brute-force) to crack the password.</a:t>
            </a:r>
          </a:p>
        </p:txBody>
      </p: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9370F0-0863-9D3E-5EDB-D15B26A0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63" y="282489"/>
            <a:ext cx="9082560" cy="48357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effectLst/>
                <a:latin typeface="+mn-lt"/>
                <a:ea typeface="+mn-ea"/>
                <a:cs typeface="+mn-cs"/>
              </a:rPr>
              <a:t>4 way </a:t>
            </a:r>
            <a:r>
              <a:rPr lang="en-US" sz="4000" dirty="0" err="1">
                <a:effectLst/>
                <a:latin typeface="+mn-lt"/>
                <a:ea typeface="+mn-ea"/>
                <a:cs typeface="+mn-cs"/>
              </a:rPr>
              <a:t>HANDsHAKE</a:t>
            </a:r>
            <a:r>
              <a:rPr lang="en-US" sz="4000" dirty="0">
                <a:effectLst/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CFC31760-39EE-4CE2-8671-4D37C0F9D798}"/>
              </a:ext>
            </a:extLst>
          </p:cNvPr>
          <p:cNvSpPr txBox="1">
            <a:spLocks/>
          </p:cNvSpPr>
          <p:nvPr/>
        </p:nvSpPr>
        <p:spPr>
          <a:xfrm>
            <a:off x="294363" y="3187212"/>
            <a:ext cx="8298794" cy="483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 err="1">
                <a:effectLst/>
                <a:latin typeface="+mn-lt"/>
                <a:ea typeface="+mn-ea"/>
                <a:cs typeface="+mn-cs"/>
              </a:rPr>
              <a:t>Deauthentication</a:t>
            </a:r>
            <a:r>
              <a:rPr lang="en-GB" sz="4000" dirty="0">
                <a:effectLst/>
                <a:latin typeface="+mn-lt"/>
                <a:ea typeface="+mn-ea"/>
                <a:cs typeface="+mn-cs"/>
              </a:rPr>
              <a:t> Attack</a:t>
            </a:r>
            <a:r>
              <a:rPr lang="en-US" sz="4000" dirty="0">
                <a:effectLst/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F23827-A411-4D13-A973-5D294E7A9D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8912" y="727012"/>
            <a:ext cx="11649408" cy="222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a process that occurs when a client connects to a secured Wi-Fi network.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router and client exchange random keys (nonces) to generate a shared encryption key.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ensures that both the client and router are using the correct Wi-Fi password.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handshake contains encrypted data, which can be captured and later cracked using tools like </a:t>
            </a:r>
            <a:r>
              <a:rPr kumimoji="0" lang="en-PK" altLang="en-PK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Aircrack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-ng.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130090-E3E3-4DAC-A87C-2DB5BEFF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10" y="3735660"/>
            <a:ext cx="9725891" cy="222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attack forces a connected device to disconnect from the Wi-Fi network.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performed by sending fake "</a:t>
            </a:r>
            <a:r>
              <a:rPr kumimoji="0" lang="en-PK" altLang="en-PK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deauth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packets to the client from the attacker.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goal is to make the client reconnect, which triggers a 4-way handshake.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commonly used to capture the handshake needed for password cracking.</a:t>
            </a: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297731" y="719413"/>
            <a:ext cx="11685952" cy="703176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TOOL USE CASES</a:t>
            </a:r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A2D63A-E9A3-4740-B221-CF5875495D8C}"/>
              </a:ext>
            </a:extLst>
          </p:cNvPr>
          <p:cNvGrpSpPr/>
          <p:nvPr/>
        </p:nvGrpSpPr>
        <p:grpSpPr>
          <a:xfrm>
            <a:off x="4761236" y="3318185"/>
            <a:ext cx="14037837" cy="1714500"/>
            <a:chOff x="-1981651" y="3173665"/>
            <a:chExt cx="14037837" cy="17145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A1C0D0-A896-3FB4-9143-7EBC5DDC54CA}"/>
                </a:ext>
              </a:extLst>
            </p:cNvPr>
            <p:cNvGrpSpPr/>
            <p:nvPr/>
          </p:nvGrpSpPr>
          <p:grpSpPr>
            <a:xfrm>
              <a:off x="-1981651" y="3173665"/>
              <a:ext cx="10374558" cy="1714500"/>
              <a:chOff x="1394107" y="3705283"/>
              <a:chExt cx="10374558" cy="1714500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" name="Slide Zoom 2">
                    <a:extLst>
                      <a:ext uri="{FF2B5EF4-FFF2-40B4-BE49-F238E27FC236}">
                        <a16:creationId xmlns:a16="http://schemas.microsoft.com/office/drawing/2014/main" id="{A26B70CE-668F-C7ED-D0DD-B911EF05C41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3619429"/>
                      </p:ext>
                    </p:extLst>
                  </p:nvPr>
                </p:nvGraphicFramePr>
                <p:xfrm>
                  <a:off x="1394107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5" cId="94425635">
                        <pslz:zmPr id="{BAE67FB8-CF9A-4959-9BFF-C3554DE238D3}" transitionDur="1000">
                          <p166:blipFill xmlns:p166="http://schemas.microsoft.com/office/powerpoint/2016/6/main">
                            <a:blip r:embed="rId7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" name="Slide Zoom 2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A26B70CE-668F-C7ED-D0DD-B911EF05C41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61236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" name="Slide Zoom 7">
                    <a:extLst>
                      <a:ext uri="{FF2B5EF4-FFF2-40B4-BE49-F238E27FC236}">
                        <a16:creationId xmlns:a16="http://schemas.microsoft.com/office/drawing/2014/main" id="{95712567-EC05-B000-A841-A7035DAB3C3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36728122"/>
                      </p:ext>
                    </p:extLst>
                  </p:nvPr>
                </p:nvGraphicFramePr>
                <p:xfrm>
                  <a:off x="5057386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6" cId="3593062690">
                        <pslz:zmPr id="{2B30D31B-20AE-4EEF-A825-4D17D1CD6594}" transitionDur="1000">
                          <p166:blipFill xmlns:p166="http://schemas.microsoft.com/office/powerpoint/2016/6/main">
                            <a:blip r:embed="rId10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" name="Slide Zoom 7">
                    <a:hlinkClick r:id="rId11" action="ppaction://hlinksldjump"/>
                    <a:extLst>
                      <a:ext uri="{FF2B5EF4-FFF2-40B4-BE49-F238E27FC236}">
                        <a16:creationId xmlns:a16="http://schemas.microsoft.com/office/drawing/2014/main" id="{95712567-EC05-B000-A841-A7035DAB3C3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424515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1" name="Slide Zoom 10">
                    <a:extLst>
                      <a:ext uri="{FF2B5EF4-FFF2-40B4-BE49-F238E27FC236}">
                        <a16:creationId xmlns:a16="http://schemas.microsoft.com/office/drawing/2014/main" id="{1D641082-F214-C858-D741-52C347DF12D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32694845"/>
                      </p:ext>
                    </p:extLst>
                  </p:nvPr>
                </p:nvGraphicFramePr>
                <p:xfrm>
                  <a:off x="8720665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7" cId="1965357467">
                        <pslz:zmPr id="{17409FF3-948B-4275-AFC9-167149041B18}" transitionDur="1000">
                          <p166:blipFill xmlns:p166="http://schemas.microsoft.com/office/powerpoint/2016/6/main">
                            <a:blip r:embed="rId13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1" name="Slide Zoom 10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1D641082-F214-C858-D741-52C347DF12D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2002708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</p:grp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7E55F710-54FD-43C8-91CE-EA95A1FDEC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8194198"/>
                    </p:ext>
                  </p:extLst>
                </p:nvPr>
              </p:nvGraphicFramePr>
              <p:xfrm>
                <a:off x="9008186" y="3173665"/>
                <a:ext cx="3048000" cy="1714500"/>
              </p:xfrm>
              <a:graphic>
                <a:graphicData uri="http://schemas.microsoft.com/office/powerpoint/2016/slidezoom">
                  <pslz:sldZm>
                    <pslz:sldZmObj sldId="488" cId="2187082066">
                      <pslz:zmPr id="{5B1F74BC-F114-4945-A52B-5776ADD5BBE3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7E55F710-54FD-43C8-91CE-EA95A1FDEC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751073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st="50800" dir="5400000" sy="-100000" algn="bl" rotWithShape="0"/>
                </a:effectLst>
              </p:spPr>
            </p:pic>
          </mc:Fallback>
        </mc:AlternateContent>
      </p:grpSp>
      <p:pic>
        <p:nvPicPr>
          <p:cNvPr id="15" name="Graphic 14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1F3BF60-C3E6-4E57-B280-8D346CDF23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384619" y="3497285"/>
            <a:ext cx="703175" cy="7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0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9CACA2D3-2097-1522-61ED-176CD34F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7" y="437010"/>
            <a:ext cx="5560838" cy="871374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+mn-lt"/>
                <a:ea typeface="+mn-ea"/>
                <a:cs typeface="+mn-cs"/>
              </a:rPr>
              <a:t>Paging Hardware</a:t>
            </a:r>
            <a:br>
              <a:rPr lang="en-US" altLang="en-US" sz="4400" b="1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B030F1-9332-4E89-B38A-FD579780AD91}"/>
              </a:ext>
            </a:extLst>
          </p:cNvPr>
          <p:cNvGrpSpPr/>
          <p:nvPr/>
        </p:nvGrpSpPr>
        <p:grpSpPr>
          <a:xfrm>
            <a:off x="557980" y="586295"/>
            <a:ext cx="10823936" cy="5616020"/>
            <a:chOff x="557980" y="586295"/>
            <a:chExt cx="10823936" cy="5616020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5FBC5060-89A7-489A-91E8-8097AF590A70}"/>
                </a:ext>
              </a:extLst>
            </p:cNvPr>
            <p:cNvSpPr/>
            <p:nvPr/>
          </p:nvSpPr>
          <p:spPr>
            <a:xfrm>
              <a:off x="557980" y="1669739"/>
              <a:ext cx="1689576" cy="1862703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CPU</a:t>
              </a:r>
              <a:endParaRPr lang="en-PK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292452-61B0-4949-A44E-32BC030FF1A2}"/>
                </a:ext>
              </a:extLst>
            </p:cNvPr>
            <p:cNvGrpSpPr/>
            <p:nvPr/>
          </p:nvGrpSpPr>
          <p:grpSpPr>
            <a:xfrm>
              <a:off x="2593504" y="2389532"/>
              <a:ext cx="2216615" cy="423118"/>
              <a:chOff x="3548915" y="2387694"/>
              <a:chExt cx="2216615" cy="4231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2957FE-DEAE-4198-B2E7-1484BFF40676}"/>
                  </a:ext>
                </a:extLst>
              </p:cNvPr>
              <p:cNvSpPr/>
              <p:nvPr/>
            </p:nvSpPr>
            <p:spPr>
              <a:xfrm>
                <a:off x="3548915" y="2387694"/>
                <a:ext cx="2216615" cy="42311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    p                 d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8BF2E1F-E7ED-4219-B2DE-5E9F7A10F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9986" y="2582994"/>
                <a:ext cx="0" cy="46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0A33FDD-0FB9-4DC0-9AF0-60644E6C5655}"/>
                  </a:ext>
                </a:extLst>
              </p:cNvPr>
              <p:cNvCxnSpPr>
                <a:cxnSpLocks/>
                <a:stCxn id="6" idx="0"/>
                <a:endCxn id="6" idx="2"/>
              </p:cNvCxnSpPr>
              <p:nvPr/>
            </p:nvCxnSpPr>
            <p:spPr>
              <a:xfrm>
                <a:off x="4657223" y="2387694"/>
                <a:ext cx="0" cy="423118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193D68-4A0D-4D61-B98E-CF907C08617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247556" y="2601091"/>
              <a:ext cx="3459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C7CE08-2D08-43A2-A83C-73BD1FE04E5A}"/>
                </a:ext>
              </a:extLst>
            </p:cNvPr>
            <p:cNvGrpSpPr/>
            <p:nvPr/>
          </p:nvGrpSpPr>
          <p:grpSpPr>
            <a:xfrm>
              <a:off x="9172116" y="586295"/>
              <a:ext cx="2209800" cy="4090478"/>
              <a:chOff x="8620064" y="701283"/>
              <a:chExt cx="2209800" cy="4090478"/>
            </a:xfrm>
          </p:grpSpPr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371F2ACC-0C10-4CBF-A33D-D949EA9FC082}"/>
                  </a:ext>
                </a:extLst>
              </p:cNvPr>
              <p:cNvSpPr/>
              <p:nvPr/>
            </p:nvSpPr>
            <p:spPr>
              <a:xfrm>
                <a:off x="8620064" y="701283"/>
                <a:ext cx="2209800" cy="4090478"/>
              </a:xfrm>
              <a:prstGeom prst="flowChart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697ACE-0F5D-4DC3-946A-E4A5CA42E96C}"/>
                  </a:ext>
                </a:extLst>
              </p:cNvPr>
              <p:cNvSpPr/>
              <p:nvPr/>
            </p:nvSpPr>
            <p:spPr>
              <a:xfrm>
                <a:off x="8620064" y="1955800"/>
                <a:ext cx="2209800" cy="3676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f00000…00000</a:t>
                </a:r>
                <a:endParaRPr lang="en-PK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27A6F2-0A0F-44D9-A1A2-122E30A15C15}"/>
                  </a:ext>
                </a:extLst>
              </p:cNvPr>
              <p:cNvSpPr/>
              <p:nvPr/>
            </p:nvSpPr>
            <p:spPr>
              <a:xfrm>
                <a:off x="8620064" y="3098710"/>
                <a:ext cx="2209800" cy="3676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f11111...11111</a:t>
                </a:r>
                <a:endParaRPr lang="en-PK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E9D8B4A-8BAB-494B-833D-8BD883F0A266}"/>
                </a:ext>
              </a:extLst>
            </p:cNvPr>
            <p:cNvGrpSpPr/>
            <p:nvPr/>
          </p:nvGrpSpPr>
          <p:grpSpPr>
            <a:xfrm>
              <a:off x="6624424" y="2419679"/>
              <a:ext cx="2216615" cy="423118"/>
              <a:chOff x="3972912" y="2417841"/>
              <a:chExt cx="2216615" cy="42311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BA99212-0437-40F8-89FF-189B20BC7012}"/>
                  </a:ext>
                </a:extLst>
              </p:cNvPr>
              <p:cNvSpPr/>
              <p:nvPr/>
            </p:nvSpPr>
            <p:spPr>
              <a:xfrm>
                <a:off x="3972912" y="2417841"/>
                <a:ext cx="2216615" cy="42311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    f                 d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81C2CEC-2A0C-4E06-8A95-7E0D7B311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9986" y="2582994"/>
                <a:ext cx="0" cy="46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22182B9-2035-4376-B9A7-A856BC344178}"/>
                  </a:ext>
                </a:extLst>
              </p:cNvPr>
              <p:cNvCxnSpPr>
                <a:cxnSpLocks/>
                <a:stCxn id="38" idx="0"/>
                <a:endCxn id="38" idx="2"/>
              </p:cNvCxnSpPr>
              <p:nvPr/>
            </p:nvCxnSpPr>
            <p:spPr>
              <a:xfrm>
                <a:off x="5081220" y="2417841"/>
                <a:ext cx="0" cy="423118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13D7A39B-2EAA-4F6A-9A88-2B6D460D7874}"/>
                </a:ext>
              </a:extLst>
            </p:cNvPr>
            <p:cNvSpPr/>
            <p:nvPr/>
          </p:nvSpPr>
          <p:spPr>
            <a:xfrm>
              <a:off x="4726902" y="3962229"/>
              <a:ext cx="1747731" cy="2240086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095376-4D72-4F9E-A967-6BA2A922CA1B}"/>
                </a:ext>
              </a:extLst>
            </p:cNvPr>
            <p:cNvCxnSpPr>
              <a:stCxn id="33" idx="1"/>
              <a:endCxn id="38" idx="3"/>
            </p:cNvCxnSpPr>
            <p:nvPr/>
          </p:nvCxnSpPr>
          <p:spPr>
            <a:xfrm flipH="1" flipV="1">
              <a:off x="8841039" y="2631238"/>
              <a:ext cx="331077" cy="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DFEE555-8EC7-4081-AD90-DCB878BFB153}"/>
                </a:ext>
              </a:extLst>
            </p:cNvPr>
            <p:cNvCxnSpPr>
              <a:cxnSpLocks/>
            </p:cNvCxnSpPr>
            <p:nvPr/>
          </p:nvCxnSpPr>
          <p:spPr>
            <a:xfrm>
              <a:off x="5023185" y="4425232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6CFD3-F234-4642-9DAE-8ED921307B28}"/>
                </a:ext>
              </a:extLst>
            </p:cNvPr>
            <p:cNvCxnSpPr>
              <a:cxnSpLocks/>
            </p:cNvCxnSpPr>
            <p:nvPr/>
          </p:nvCxnSpPr>
          <p:spPr>
            <a:xfrm>
              <a:off x="5026960" y="4702002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0957C7-7E43-4808-9EE3-72EFA62D01E6}"/>
                </a:ext>
              </a:extLst>
            </p:cNvPr>
            <p:cNvCxnSpPr>
              <a:cxnSpLocks/>
            </p:cNvCxnSpPr>
            <p:nvPr/>
          </p:nvCxnSpPr>
          <p:spPr>
            <a:xfrm>
              <a:off x="5026960" y="4989739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5ECB49-08ED-475E-A1D1-F22A397E99B8}"/>
                </a:ext>
              </a:extLst>
            </p:cNvPr>
            <p:cNvCxnSpPr>
              <a:cxnSpLocks/>
            </p:cNvCxnSpPr>
            <p:nvPr/>
          </p:nvCxnSpPr>
          <p:spPr>
            <a:xfrm>
              <a:off x="5026960" y="5253907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DEF812-DE2A-4BF7-B7CC-6A9CD4ED6796}"/>
                </a:ext>
              </a:extLst>
            </p:cNvPr>
            <p:cNvCxnSpPr>
              <a:cxnSpLocks/>
            </p:cNvCxnSpPr>
            <p:nvPr/>
          </p:nvCxnSpPr>
          <p:spPr>
            <a:xfrm>
              <a:off x="5026960" y="5777782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ED386-5D73-4FE2-8830-59741F357B25}"/>
                </a:ext>
              </a:extLst>
            </p:cNvPr>
            <p:cNvCxnSpPr>
              <a:cxnSpLocks/>
            </p:cNvCxnSpPr>
            <p:nvPr/>
          </p:nvCxnSpPr>
          <p:spPr>
            <a:xfrm>
              <a:off x="5026960" y="5515844"/>
              <a:ext cx="11772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3BAB918-699A-45BC-9F1C-318476CD54FB}"/>
                </a:ext>
              </a:extLst>
            </p:cNvPr>
            <p:cNvCxnSpPr/>
            <p:nvPr/>
          </p:nvCxnSpPr>
          <p:spPr>
            <a:xfrm>
              <a:off x="3109869" y="2811422"/>
              <a:ext cx="1619250" cy="1887855"/>
            </a:xfrm>
            <a:prstGeom prst="bentConnector3">
              <a:avLst>
                <a:gd name="adj1" fmla="val 373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E9CA21A-5D2D-40DF-B953-25DA22D1E6D0}"/>
                </a:ext>
              </a:extLst>
            </p:cNvPr>
            <p:cNvGrpSpPr/>
            <p:nvPr/>
          </p:nvGrpSpPr>
          <p:grpSpPr>
            <a:xfrm>
              <a:off x="4271201" y="1989481"/>
              <a:ext cx="3929582" cy="430198"/>
              <a:chOff x="0" y="0"/>
              <a:chExt cx="2328545" cy="430198"/>
            </a:xfrm>
          </p:grpSpPr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D007C50A-C07A-4913-B7B5-511152DF2966}"/>
                  </a:ext>
                </a:extLst>
              </p:cNvPr>
              <p:cNvCxnSpPr/>
              <p:nvPr/>
            </p:nvCxnSpPr>
            <p:spPr>
              <a:xfrm flipV="1">
                <a:off x="0" y="0"/>
                <a:ext cx="2328545" cy="400050"/>
              </a:xfrm>
              <a:prstGeom prst="bentConnector3">
                <a:avLst>
                  <a:gd name="adj1" fmla="val -3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ACFF92-ED19-4ED6-894E-58B135077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4100" y="0"/>
                <a:ext cx="4445" cy="4301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E4BE6222-3B9F-4B00-9112-12E65074441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69051" y="3417023"/>
              <a:ext cx="1887855" cy="693268"/>
            </a:xfrm>
            <a:prstGeom prst="bentConnector3">
              <a:avLst>
                <a:gd name="adj1" fmla="val 4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Content Placeholder 72">
            <a:extLst>
              <a:ext uri="{FF2B5EF4-FFF2-40B4-BE49-F238E27FC236}">
                <a16:creationId xmlns:a16="http://schemas.microsoft.com/office/drawing/2014/main" id="{67C3147C-4FCD-4344-87BA-693D893B0B73}"/>
              </a:ext>
            </a:extLst>
          </p:cNvPr>
          <p:cNvSpPr txBox="1">
            <a:spLocks/>
          </p:cNvSpPr>
          <p:nvPr/>
        </p:nvSpPr>
        <p:spPr>
          <a:xfrm>
            <a:off x="810084" y="1408283"/>
            <a:ext cx="10823936" cy="579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Font typeface="Arial" panose="020B0604020202020204" pitchFamily="34" charset="0"/>
              <a:buNone/>
            </a:pPr>
            <a:r>
              <a:rPr lang="en-US" sz="2000" b="1" dirty="0"/>
              <a:t>	Logical Address		Physical Address</a:t>
            </a:r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r>
              <a:rPr lang="en-US" sz="2000" b="1" dirty="0"/>
              <a:t>									</a:t>
            </a:r>
          </a:p>
          <a:p>
            <a:pPr marL="1371600" lvl="3" indent="0">
              <a:buFont typeface="Arial" panose="020B0604020202020204" pitchFamily="34" charset="0"/>
              <a:buNone/>
            </a:pPr>
            <a:r>
              <a:rPr lang="en-US" sz="2000" b="1" dirty="0"/>
              <a:t>							               Physical Memory</a:t>
            </a:r>
          </a:p>
          <a:p>
            <a:pPr marL="1371600" lvl="3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1371600" lvl="3" indent="0">
              <a:buFont typeface="Arial" panose="020B0604020202020204" pitchFamily="34" charset="0"/>
              <a:buNone/>
            </a:pPr>
            <a:r>
              <a:rPr lang="en-US" sz="2000" b="1" dirty="0"/>
              <a:t>			     </a:t>
            </a:r>
          </a:p>
          <a:p>
            <a:pPr marL="1371600" lvl="3" indent="0">
              <a:buFont typeface="Arial" panose="020B0604020202020204" pitchFamily="34" charset="0"/>
              <a:buNone/>
            </a:pPr>
            <a:r>
              <a:rPr lang="en-US" sz="2000" b="1" dirty="0"/>
              <a:t>			     Page Table			</a:t>
            </a:r>
            <a:endParaRPr lang="en-PK" sz="2000" b="1" dirty="0"/>
          </a:p>
        </p:txBody>
      </p:sp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640346" y="3712115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8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A2D63A-E9A3-4740-B221-CF5875495D8C}"/>
              </a:ext>
            </a:extLst>
          </p:cNvPr>
          <p:cNvGrpSpPr/>
          <p:nvPr/>
        </p:nvGrpSpPr>
        <p:grpSpPr>
          <a:xfrm>
            <a:off x="-734212" y="3261861"/>
            <a:ext cx="14037837" cy="1714500"/>
            <a:chOff x="-1981651" y="3173665"/>
            <a:chExt cx="14037837" cy="17145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A1C0D0-A896-3FB4-9143-7EBC5DDC54CA}"/>
                </a:ext>
              </a:extLst>
            </p:cNvPr>
            <p:cNvGrpSpPr/>
            <p:nvPr/>
          </p:nvGrpSpPr>
          <p:grpSpPr>
            <a:xfrm>
              <a:off x="-1981651" y="3173665"/>
              <a:ext cx="10374558" cy="1714500"/>
              <a:chOff x="1394107" y="3705283"/>
              <a:chExt cx="10374558" cy="1714500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" name="Slide Zoom 2">
                    <a:extLst>
                      <a:ext uri="{FF2B5EF4-FFF2-40B4-BE49-F238E27FC236}">
                        <a16:creationId xmlns:a16="http://schemas.microsoft.com/office/drawing/2014/main" id="{A26B70CE-668F-C7ED-D0DD-B911EF05C41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94107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5" cId="94425635">
                        <pslz:zmPr id="{BAE67FB8-CF9A-4959-9BFF-C3554DE238D3}" transitionDur="1000">
                          <p166:blipFill xmlns:p166="http://schemas.microsoft.com/office/powerpoint/2016/6/main">
                            <a:blip r:embed="rId9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" name="Slide Zoom 2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A26B70CE-668F-C7ED-D0DD-B911EF05C41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-734212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" name="Slide Zoom 7">
                    <a:extLst>
                      <a:ext uri="{FF2B5EF4-FFF2-40B4-BE49-F238E27FC236}">
                        <a16:creationId xmlns:a16="http://schemas.microsoft.com/office/drawing/2014/main" id="{95712567-EC05-B000-A841-A7035DAB3C3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057386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6" cId="3593062690">
                        <pslz:zmPr id="{2B30D31B-20AE-4EEF-A825-4D17D1CD6594}" transitionDur="1000">
                          <p166:blipFill xmlns:p166="http://schemas.microsoft.com/office/powerpoint/2016/6/main">
                            <a:blip r:embed="rId12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" name="Slide Zoom 7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95712567-EC05-B000-A841-A7035DAB3C3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339429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1" name="Slide Zoom 10">
                    <a:extLst>
                      <a:ext uri="{FF2B5EF4-FFF2-40B4-BE49-F238E27FC236}">
                        <a16:creationId xmlns:a16="http://schemas.microsoft.com/office/drawing/2014/main" id="{1D641082-F214-C858-D741-52C347DF12D9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8720665" y="3705283"/>
                  <a:ext cx="3048000" cy="1714500"/>
                </p:xfrm>
                <a:graphic>
                  <a:graphicData uri="http://schemas.microsoft.com/office/powerpoint/2016/slidezoom">
                    <pslz:sldZm>
                      <pslz:sldZmObj sldId="477" cId="1965357467">
                        <pslz:zmPr id="{17409FF3-948B-4275-AFC9-167149041B18}" transitionDur="1000">
                          <p166:blipFill xmlns:p166="http://schemas.microsoft.com/office/powerpoint/2016/6/main">
                            <a:blip r:embed="rId15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3048000" cy="1714500"/>
                            </a:xfrm>
                            <a:prstGeom prst="rect">
                              <a:avLst/>
                            </a:prstGeom>
                            <a:effectLst>
                              <a:reflection blurRad="6350" stA="50000" endA="300" endPos="90000" dir="5400000" sy="-100000" algn="bl" rotWithShape="0"/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1" name="Slide Zoom 10">
                    <a:hlinkClick r:id="rId16" action="ppaction://hlinksldjump"/>
                    <a:extLst>
                      <a:ext uri="{FF2B5EF4-FFF2-40B4-BE49-F238E27FC236}">
                        <a16:creationId xmlns:a16="http://schemas.microsoft.com/office/drawing/2014/main" id="{1D641082-F214-C858-D741-52C347DF12D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002708" y="3261861"/>
                    <a:ext cx="3048000" cy="1714500"/>
                  </a:xfrm>
                  <a:prstGeom prst="rect">
                    <a:avLst/>
                  </a:prstGeom>
                  <a:effectLst>
                    <a:reflection blurRad="6350" stA="50000" endA="300" endPos="90000" dir="5400000" sy="-100000" algn="bl" rotWithShape="0"/>
                  </a:effectLst>
                </p:spPr>
              </p:pic>
            </mc:Fallback>
          </mc:AlternateContent>
        </p:grp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7E55F710-54FD-43C8-91CE-EA95A1FDEC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08186" y="3173665"/>
                <a:ext cx="3048000" cy="1714500"/>
              </p:xfrm>
              <a:graphic>
                <a:graphicData uri="http://schemas.microsoft.com/office/powerpoint/2016/slidezoom">
                  <pslz:sldZm>
                    <pslz:sldZmObj sldId="488" cId="2187082066">
                      <pslz:zmPr id="{5B1F74BC-F114-4945-A52B-5776ADD5BBE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7E55F710-54FD-43C8-91CE-EA95A1FDEC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5562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st="50800" dir="5400000" sy="-100000" algn="bl" rotWithShape="0"/>
                </a:effectLst>
              </p:spPr>
            </p:pic>
          </mc:Fallback>
        </mc:AlternateContent>
      </p:grpSp>
      <p:pic>
        <p:nvPicPr>
          <p:cNvPr id="14" name="Graphic 13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734B7BD-CD81-4DF3-8D14-BE94CA93C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0066" y="3712115"/>
            <a:ext cx="703175" cy="7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31A706-570D-42A6-9C5A-02CC22630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34184"/>
              </p:ext>
            </p:extLst>
          </p:nvPr>
        </p:nvGraphicFramePr>
        <p:xfrm>
          <a:off x="2795713" y="1599527"/>
          <a:ext cx="936262" cy="3203326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936262">
                  <a:extLst>
                    <a:ext uri="{9D8B030D-6E8A-4147-A177-3AD203B41FA5}">
                      <a16:colId xmlns:a16="http://schemas.microsoft.com/office/drawing/2014/main" val="3475484768"/>
                    </a:ext>
                  </a:extLst>
                </a:gridCol>
              </a:tblGrid>
              <a:tr h="823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0</a:t>
                      </a:r>
                      <a:endParaRPr lang="en-PK" sz="1800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4960958"/>
                  </a:ext>
                </a:extLst>
              </a:tr>
              <a:tr h="7779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1</a:t>
                      </a:r>
                      <a:endParaRPr lang="en-PK" sz="1800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0928419"/>
                  </a:ext>
                </a:extLst>
              </a:tr>
              <a:tr h="823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2</a:t>
                      </a:r>
                      <a:endParaRPr lang="en-PK" sz="1800" kern="120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363418"/>
                  </a:ext>
                </a:extLst>
              </a:tr>
              <a:tr h="7779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3</a:t>
                      </a:r>
                      <a:endParaRPr lang="en-PK" sz="1800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018223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17DA65-211E-41C6-8407-B4B5FBA43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34928"/>
              </p:ext>
            </p:extLst>
          </p:nvPr>
        </p:nvGraphicFramePr>
        <p:xfrm>
          <a:off x="5685100" y="2442365"/>
          <a:ext cx="561340" cy="1517650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411896245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1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49359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3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69954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4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9122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7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79426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0129E6-FE10-4E61-8A63-A0A8E8B51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92722"/>
              </p:ext>
            </p:extLst>
          </p:nvPr>
        </p:nvGraphicFramePr>
        <p:xfrm>
          <a:off x="7998905" y="1181106"/>
          <a:ext cx="1093468" cy="4495786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1093468">
                  <a:extLst>
                    <a:ext uri="{9D8B030D-6E8A-4147-A177-3AD203B41FA5}">
                      <a16:colId xmlns:a16="http://schemas.microsoft.com/office/drawing/2014/main" val="4015061188"/>
                    </a:ext>
                  </a:extLst>
                </a:gridCol>
              </a:tblGrid>
              <a:tr h="5864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PK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3097111173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0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615958142"/>
                  </a:ext>
                </a:extLst>
              </a:tr>
              <a:tr h="5864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1690995120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1 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2625810750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2</a:t>
                      </a:r>
                      <a:endParaRPr lang="en-PK" sz="1800" b="1" kern="120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4284419987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1641666485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3263745837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Page 3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36112086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F055414-2B17-40D3-881B-54C0E8C24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67047"/>
              </p:ext>
            </p:extLst>
          </p:nvPr>
        </p:nvGraphicFramePr>
        <p:xfrm>
          <a:off x="7426960" y="1181108"/>
          <a:ext cx="561340" cy="44957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3338169095"/>
                    </a:ext>
                  </a:extLst>
                </a:gridCol>
              </a:tblGrid>
              <a:tr h="5864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0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1327037722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1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2793568020"/>
                  </a:ext>
                </a:extLst>
              </a:tr>
              <a:tr h="5864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2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85525810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3 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2176729624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4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1144114648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5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3381797063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 6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2337340258"/>
                  </a:ext>
                </a:extLst>
              </a:tr>
              <a:tr h="553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7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04" marR="54104" marT="0" marB="0" anchor="ctr"/>
                </a:tc>
                <a:extLst>
                  <a:ext uri="{0D108BD9-81ED-4DB2-BD59-A6C34878D82A}">
                    <a16:rowId xmlns:a16="http://schemas.microsoft.com/office/drawing/2014/main" val="41313136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E998A5-787A-458B-AC5D-FD98295EB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08522"/>
              </p:ext>
            </p:extLst>
          </p:nvPr>
        </p:nvGraphicFramePr>
        <p:xfrm>
          <a:off x="5359376" y="2442365"/>
          <a:ext cx="304752" cy="15176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04752">
                  <a:extLst>
                    <a:ext uri="{9D8B030D-6E8A-4147-A177-3AD203B41FA5}">
                      <a16:colId xmlns:a16="http://schemas.microsoft.com/office/drawing/2014/main" val="411896245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0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9359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1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69954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2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122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28800" algn="l"/>
                        </a:tabLs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</a:rPr>
                        <a:t>3</a:t>
                      </a:r>
                      <a:endParaRPr lang="en-PK" sz="1800" b="1" kern="1200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7942659"/>
                  </a:ext>
                </a:extLst>
              </a:tr>
            </a:tbl>
          </a:graphicData>
        </a:graphic>
      </p:graphicFrame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814A581A-A994-4C24-A058-E27898D5BC16}"/>
              </a:ext>
            </a:extLst>
          </p:cNvPr>
          <p:cNvSpPr txBox="1">
            <a:spLocks/>
          </p:cNvSpPr>
          <p:nvPr/>
        </p:nvSpPr>
        <p:spPr>
          <a:xfrm>
            <a:off x="294363" y="914398"/>
            <a:ext cx="11766258" cy="56913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Rockwell" panose="02060603020205020403" pitchFamily="18" charset="0"/>
              </a:rPr>
              <a:t>						   </a:t>
            </a:r>
            <a:r>
              <a:rPr lang="en-US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frame number</a:t>
            </a:r>
            <a:r>
              <a:rPr lang="en-US" b="1" dirty="0">
                <a:solidFill>
                  <a:schemeClr val="bg1"/>
                </a:solidFill>
                <a:latin typeface="Rockwell" panose="02060603020205020403" pitchFamily="18" charset="0"/>
              </a:rPr>
              <a:t>			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800" b="1" dirty="0">
                <a:effectLst/>
                <a:latin typeface="Rockwell" panose="02060603020205020403" pitchFamily="18" charset="0"/>
              </a:rPr>
              <a:t>Paging</a:t>
            </a:r>
            <a:endParaRPr lang="en-US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Rockwell" panose="02060603020205020403" pitchFamily="18" charset="0"/>
              </a:rPr>
              <a:t>				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					      page table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		    Logical memory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								Physical memory</a:t>
            </a: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E4CC2B9B-8BE2-43BA-8B6C-0D1CFD45F6B2}"/>
              </a:ext>
            </a:extLst>
          </p:cNvPr>
          <p:cNvSpPr txBox="1">
            <a:spLocks/>
          </p:cNvSpPr>
          <p:nvPr/>
        </p:nvSpPr>
        <p:spPr>
          <a:xfrm>
            <a:off x="861922" y="252247"/>
            <a:ext cx="12427351" cy="616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Rockwell" panose="02060603020205020403" pitchFamily="18" charset="0"/>
                <a:ea typeface="+mn-ea"/>
                <a:cs typeface="+mn-cs"/>
              </a:rPr>
              <a:t>Paging Model of Logical and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2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</TotalTime>
  <Words>938</Words>
  <Application>Microsoft Office PowerPoint</Application>
  <PresentationFormat>Widescreen</PresentationFormat>
  <Paragraphs>135</Paragraphs>
  <Slides>22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Aharoni</vt:lpstr>
      <vt:lpstr>Algerian</vt:lpstr>
      <vt:lpstr>Arial</vt:lpstr>
      <vt:lpstr>Arial Black</vt:lpstr>
      <vt:lpstr>Bookman Old Style</vt:lpstr>
      <vt:lpstr>Calibri</vt:lpstr>
      <vt:lpstr>Calibri Light</vt:lpstr>
      <vt:lpstr>Helvetica Neue</vt:lpstr>
      <vt:lpstr>Rockwell</vt:lpstr>
      <vt:lpstr>Times New Roman</vt:lpstr>
      <vt:lpstr>Wingdings</vt:lpstr>
      <vt:lpstr>Office Theme</vt:lpstr>
      <vt:lpstr>Damask</vt:lpstr>
      <vt:lpstr>1_Damask</vt:lpstr>
      <vt:lpstr>2_Damask</vt:lpstr>
      <vt:lpstr>PowerPoint Presentation</vt:lpstr>
      <vt:lpstr>Information security</vt:lpstr>
      <vt:lpstr>OUTLINES</vt:lpstr>
      <vt:lpstr>PowerPoint Presentation</vt:lpstr>
      <vt:lpstr>PowerPoint Presentation</vt:lpstr>
      <vt:lpstr>Tool Introduction – Aircrack-ng</vt:lpstr>
      <vt:lpstr>4 way HANDsHAKE:</vt:lpstr>
      <vt:lpstr>PowerPoint Presentation</vt:lpstr>
      <vt:lpstr>PowerPoint Presentation</vt:lpstr>
      <vt:lpstr> Use case 1</vt:lpstr>
      <vt:lpstr>PowerPoint Presentation</vt:lpstr>
      <vt:lpstr>PowerPoint Presentation</vt:lpstr>
      <vt:lpstr>PowerPoint Presentation</vt:lpstr>
      <vt:lpstr>PowerPoint Presentation</vt:lpstr>
      <vt:lpstr>Use case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Muneeb</cp:lastModifiedBy>
  <cp:revision>272</cp:revision>
  <dcterms:created xsi:type="dcterms:W3CDTF">2021-09-20T14:52:29Z</dcterms:created>
  <dcterms:modified xsi:type="dcterms:W3CDTF">2025-06-23T08:32:41Z</dcterms:modified>
</cp:coreProperties>
</file>